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6" r:id="rId3"/>
    <p:sldId id="260" r:id="rId4"/>
    <p:sldId id="276" r:id="rId5"/>
    <p:sldId id="277" r:id="rId6"/>
    <p:sldId id="271" r:id="rId7"/>
    <p:sldId id="270" r:id="rId8"/>
    <p:sldId id="278" r:id="rId9"/>
    <p:sldId id="267" r:id="rId10"/>
    <p:sldId id="281" r:id="rId11"/>
    <p:sldId id="265" r:id="rId12"/>
    <p:sldId id="275" r:id="rId13"/>
    <p:sldId id="279" r:id="rId14"/>
    <p:sldId id="272" r:id="rId15"/>
    <p:sldId id="273" r:id="rId16"/>
    <p:sldId id="280" r:id="rId17"/>
    <p:sldId id="274" r:id="rId18"/>
    <p:sldId id="282" r:id="rId19"/>
    <p:sldId id="28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BEC964AB-FED2-4AE0-B9BE-27D311D93E0D}">
          <p14:sldIdLst>
            <p14:sldId id="259"/>
            <p14:sldId id="266"/>
            <p14:sldId id="260"/>
            <p14:sldId id="276"/>
            <p14:sldId id="277"/>
            <p14:sldId id="271"/>
            <p14:sldId id="270"/>
            <p14:sldId id="278"/>
            <p14:sldId id="267"/>
            <p14:sldId id="281"/>
            <p14:sldId id="265"/>
            <p14:sldId id="275"/>
            <p14:sldId id="279"/>
            <p14:sldId id="272"/>
            <p14:sldId id="273"/>
            <p14:sldId id="280"/>
            <p14:sldId id="274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E1FF"/>
    <a:srgbClr val="99CCFF"/>
    <a:srgbClr val="A5DFFF"/>
    <a:srgbClr val="A7E1FF"/>
    <a:srgbClr val="A7E6FF"/>
    <a:srgbClr val="8CD1F4"/>
    <a:srgbClr val="FFFFCC"/>
    <a:srgbClr val="FFFF99"/>
    <a:srgbClr val="007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830" autoAdjust="0"/>
  </p:normalViewPr>
  <p:slideViewPr>
    <p:cSldViewPr snapToGrid="0">
      <p:cViewPr varScale="1">
        <p:scale>
          <a:sx n="49" d="100"/>
          <a:sy n="49" d="100"/>
        </p:scale>
        <p:origin x="133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A130694-7BBF-47CB-B657-8CA0BD7053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025D35-3F60-4EF6-BB65-81785C9BBF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C25C1-38C9-470A-9E1D-1A49E2DFBF26}" type="datetimeFigureOut">
              <a:rPr lang="fr-CH" smtClean="0"/>
              <a:t>10.09.2018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BDF2AE-383A-47C6-B88E-BCF0F68B96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966FFB-5906-4172-BCF2-24F3180DF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753BD-6B02-48CA-860D-AA681771DF5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5529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FE2B0-F044-46A2-9E3E-6B6BA25A8964}" type="datetimeFigureOut">
              <a:rPr lang="fr-CH" smtClean="0"/>
              <a:t>10.09.2018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55876-A6AF-4626-A192-832542106B7E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06311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parrot.com/docs/SDK3/ARDrone3-PilotingSettingsState-MaxTiltChange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eloper.parrot.com/docs/SDK3/high%208%20bits" TargetMode="External"/><Relationship Id="rId5" Type="http://schemas.openxmlformats.org/officeDocument/2006/relationships/hyperlink" Target="https://developer.parrot.com/docs/SDK3/ARDrone3-SpeedSettingsState-MaxVerticalSpeedChanged" TargetMode="External"/><Relationship Id="rId4" Type="http://schemas.openxmlformats.org/officeDocument/2006/relationships/hyperlink" Target="https://developer.parrot.com/docs/SDK3/ARDrone3-SpeedSettingsState-MaxRotationSpeedChanged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 présentation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355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se tourne plutôt vers </a:t>
            </a:r>
            <a:r>
              <a:rPr lang="fr-FR" dirty="0" err="1"/>
              <a:t>Playground</a:t>
            </a:r>
            <a:r>
              <a:rPr lang="fr-FR" dirty="0"/>
              <a:t> (au début)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83385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Démonstration de </a:t>
            </a:r>
            <a:r>
              <a:rPr lang="fr-FR" dirty="0" err="1"/>
              <a:t>Playground</a:t>
            </a:r>
            <a:r>
              <a:rPr lang="fr-FR" dirty="0"/>
              <a:t> avec Parrot Education: programmation </a:t>
            </a:r>
            <a:r>
              <a:rPr lang="fr-FR" dirty="0" err="1"/>
              <a:t>swift</a:t>
            </a:r>
            <a:r>
              <a:rPr lang="fr-FR" dirty="0"/>
              <a:t> pour les non-initiés avec représentation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1254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peut utiliser que ces mini-drones (spider, </a:t>
            </a:r>
            <a:r>
              <a:rPr lang="fr-FR" dirty="0" err="1"/>
              <a:t>airborne</a:t>
            </a:r>
            <a:r>
              <a:rPr lang="fr-FR" dirty="0"/>
              <a:t>, mambo)</a:t>
            </a:r>
          </a:p>
          <a:p>
            <a:r>
              <a:rPr lang="fr-FR" dirty="0"/>
              <a:t>On veut utiliser le bebop donc on abandonne </a:t>
            </a:r>
            <a:r>
              <a:rPr lang="fr-FR" dirty="0" err="1"/>
              <a:t>Playground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724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utilisé le Parrot SDK3 accessible sur le </a:t>
            </a:r>
            <a:r>
              <a:rPr lang="fr-FR" dirty="0" err="1"/>
              <a:t>github</a:t>
            </a:r>
            <a:r>
              <a:rPr lang="fr-FR" dirty="0"/>
              <a:t> de </a:t>
            </a:r>
            <a:r>
              <a:rPr lang="fr-FR" dirty="0" err="1"/>
              <a:t>parrot</a:t>
            </a:r>
            <a:endParaRPr lang="fr-FR" dirty="0"/>
          </a:p>
          <a:p>
            <a:r>
              <a:rPr lang="fr-FR" dirty="0"/>
              <a:t>Une des fonctionnalités: connecter un appareil au drone (transmission d’informations)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445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Informations</a:t>
            </a:r>
            <a:r>
              <a:rPr lang="en-US" dirty="0"/>
              <a:t> possible relative au bebop</a:t>
            </a:r>
          </a:p>
          <a:p>
            <a:endParaRPr lang="en-US" dirty="0"/>
          </a:p>
          <a:p>
            <a:r>
              <a:rPr lang="en-US" dirty="0"/>
              <a:t>State: </a:t>
            </a:r>
            <a:r>
              <a:rPr lang="en-US" dirty="0" err="1"/>
              <a:t>état</a:t>
            </a:r>
            <a:r>
              <a:rPr lang="en-US" dirty="0"/>
              <a:t> du drone (</a:t>
            </a:r>
            <a:r>
              <a:rPr lang="en-US" dirty="0" err="1"/>
              <a:t>en</a:t>
            </a:r>
            <a:r>
              <a:rPr lang="en-US" dirty="0"/>
              <a:t> vol/au sol)</a:t>
            </a:r>
          </a:p>
          <a:p>
            <a:r>
              <a:rPr lang="en-US" dirty="0"/>
              <a:t>Flying state: action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pendant le vol (</a:t>
            </a:r>
            <a:r>
              <a:rPr lang="en-US" dirty="0" err="1"/>
              <a:t>stabilisation</a:t>
            </a:r>
            <a:r>
              <a:rPr lang="en-US" dirty="0"/>
              <a:t>, mise </a:t>
            </a:r>
            <a:r>
              <a:rPr lang="en-US" dirty="0" err="1"/>
              <a:t>en</a:t>
            </a:r>
            <a:r>
              <a:rPr lang="en-US" dirty="0"/>
              <a:t> route des </a:t>
            </a:r>
            <a:r>
              <a:rPr lang="en-US" dirty="0" err="1"/>
              <a:t>moteurs</a:t>
            </a:r>
            <a:r>
              <a:rPr lang="en-US" dirty="0"/>
              <a:t>…)</a:t>
            </a:r>
          </a:p>
          <a:p>
            <a:endParaRPr lang="en-US" dirty="0"/>
          </a:p>
          <a:p>
            <a:r>
              <a:rPr lang="en-US" dirty="0"/>
              <a:t>Les </a:t>
            </a:r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Angle du drone (</a:t>
            </a:r>
            <a:r>
              <a:rPr lang="en-US" dirty="0" err="1"/>
              <a:t>pourcentage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roll (i8): Roll angle expressed as signed percentage of the </a:t>
            </a:r>
            <a:r>
              <a:rPr lang="en-US" dirty="0">
                <a:hlinkClick r:id="rId3"/>
              </a:rPr>
              <a:t>max pitch/roll setting</a:t>
            </a:r>
            <a:r>
              <a:rPr lang="en-US" dirty="0"/>
              <a:t>, in range [-100, 100]</a:t>
            </a:r>
            <a:br>
              <a:rPr lang="en-US" dirty="0"/>
            </a:br>
            <a:r>
              <a:rPr lang="en-US" dirty="0"/>
              <a:t>-100 corresponds to a roll angle of max pitch/roll to the left (drone will fly left)</a:t>
            </a:r>
            <a:br>
              <a:rPr lang="en-US" dirty="0"/>
            </a:br>
            <a:r>
              <a:rPr lang="en-US" dirty="0"/>
              <a:t>100 corresponds to a roll angle of max pitch/roll to the right (drone will fly right)</a:t>
            </a:r>
            <a:br>
              <a:rPr lang="en-US" dirty="0"/>
            </a:br>
            <a:r>
              <a:rPr lang="en-US" dirty="0"/>
              <a:t>This value may be clamped if necessary, in order to respect the maximum supported physical tilt of the copter.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pitch (i8): Pitch angle expressed as signed percentage of the </a:t>
            </a:r>
            <a:r>
              <a:rPr lang="en-US" dirty="0">
                <a:hlinkClick r:id="rId3"/>
              </a:rPr>
              <a:t>max pitch/roll</a:t>
            </a:r>
            <a:r>
              <a:rPr lang="en-US" dirty="0"/>
              <a:t> setting, in range [-100, 100]</a:t>
            </a:r>
            <a:br>
              <a:rPr lang="en-US" dirty="0"/>
            </a:br>
            <a:r>
              <a:rPr lang="en-US" dirty="0"/>
              <a:t>-100 corresponds to a pitch angle of max pitch/roll towards sky (drone will fly backward)</a:t>
            </a:r>
            <a:br>
              <a:rPr lang="en-US" dirty="0"/>
            </a:br>
            <a:r>
              <a:rPr lang="en-US" dirty="0"/>
              <a:t>100 corresponds to a pitch angle of max pitch/roll towards ground (drone will fly forward)</a:t>
            </a:r>
            <a:br>
              <a:rPr lang="en-US" dirty="0"/>
            </a:br>
            <a:r>
              <a:rPr lang="en-US" dirty="0"/>
              <a:t>This value may be clamped if necessary, in order to respect the maximum supported physical tilt of the copter.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yaw (i8): Yaw rotation speed expressed as signed percentage of the </a:t>
            </a:r>
            <a:r>
              <a:rPr lang="en-US" dirty="0">
                <a:hlinkClick r:id="rId4"/>
              </a:rPr>
              <a:t>max yaw rotation speed</a:t>
            </a:r>
            <a:r>
              <a:rPr lang="en-US" dirty="0"/>
              <a:t> setting, in range [-100, 100].</a:t>
            </a:r>
            <a:br>
              <a:rPr lang="en-US" dirty="0"/>
            </a:br>
            <a:r>
              <a:rPr lang="en-US" dirty="0"/>
              <a:t>-100 corresponds to a counter-clockwise rotation of max yaw rotation speed</a:t>
            </a:r>
            <a:br>
              <a:rPr lang="en-US" dirty="0"/>
            </a:br>
            <a:r>
              <a:rPr lang="en-US" dirty="0"/>
              <a:t>100 corresponds to a clockwise rotation of max yaw rotation speed</a:t>
            </a:r>
            <a:br>
              <a:rPr lang="en-US" dirty="0"/>
            </a:br>
            <a:r>
              <a:rPr lang="en-US" dirty="0"/>
              <a:t>This value may be clamped if necessary, in order to respect the maximum supported physical tilt of the copter.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gaz</a:t>
            </a:r>
            <a:r>
              <a:rPr lang="en-US" dirty="0"/>
              <a:t> (i8): Throttle expressed as signed percentage of the </a:t>
            </a:r>
            <a:r>
              <a:rPr lang="en-US" dirty="0">
                <a:hlinkClick r:id="rId5"/>
              </a:rPr>
              <a:t>max vertical speed</a:t>
            </a:r>
            <a:r>
              <a:rPr lang="en-US" dirty="0"/>
              <a:t> setting, in range [-100, 100]</a:t>
            </a:r>
            <a:br>
              <a:rPr lang="en-US" dirty="0"/>
            </a:br>
            <a:r>
              <a:rPr lang="en-US" dirty="0"/>
              <a:t>-100 corresponds to a max vertical speed towards ground</a:t>
            </a:r>
            <a:br>
              <a:rPr lang="en-US" dirty="0"/>
            </a:br>
            <a:r>
              <a:rPr lang="en-US" dirty="0"/>
              <a:t>100 corresponds to a max vertical speed towards sky</a:t>
            </a:r>
            <a:br>
              <a:rPr lang="en-US" dirty="0"/>
            </a:br>
            <a:r>
              <a:rPr lang="en-US" dirty="0"/>
              <a:t>This value may be clamped if necessary, in order to respect the maximum supported physical tilt of the copter.</a:t>
            </a:r>
            <a:br>
              <a:rPr lang="en-US" dirty="0"/>
            </a:br>
            <a:r>
              <a:rPr lang="en-US" dirty="0"/>
              <a:t>During the landing phase, putting some positive </a:t>
            </a:r>
            <a:r>
              <a:rPr lang="en-US" dirty="0" err="1"/>
              <a:t>gaz</a:t>
            </a:r>
            <a:r>
              <a:rPr lang="en-US" dirty="0"/>
              <a:t> will cancel the land.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timestampAndSeqNum</a:t>
            </a:r>
            <a:r>
              <a:rPr lang="en-US" dirty="0"/>
              <a:t> (u32): Command timestamp in milliseconds (low 24 bits) + command sequence number </a:t>
            </a:r>
            <a:r>
              <a:rPr lang="en-US" dirty="0">
                <a:hlinkClick r:id="rId6"/>
              </a:rPr>
              <a:t>0;255</a:t>
            </a:r>
            <a:r>
              <a:rPr lang="en-US" dirty="0"/>
              <a:t>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63270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utilise des bibliothèque de Parrot en Objective C mais on voulait une app en Swift</a:t>
            </a:r>
          </a:p>
          <a:p>
            <a:r>
              <a:rPr lang="fr-FR" dirty="0"/>
              <a:t>On utilise un bridging-header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2807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utilisé </a:t>
            </a:r>
            <a:r>
              <a:rPr lang="fr-FR" dirty="0" err="1"/>
              <a:t>Xcode</a:t>
            </a:r>
            <a:r>
              <a:rPr lang="fr-FR" dirty="0"/>
              <a:t>, pour l’application en Swift</a:t>
            </a:r>
          </a:p>
          <a:p>
            <a:r>
              <a:rPr lang="fr-FR" dirty="0"/>
              <a:t>On a utilisé les fonctionnalités (</a:t>
            </a:r>
            <a:r>
              <a:rPr lang="fr-FR" dirty="0" err="1"/>
              <a:t>views</a:t>
            </a:r>
            <a:r>
              <a:rPr lang="fr-FR" dirty="0"/>
              <a:t>, navigations, </a:t>
            </a:r>
            <a:r>
              <a:rPr lang="fr-FR" dirty="0" err="1"/>
              <a:t>bouttons</a:t>
            </a:r>
            <a:r>
              <a:rPr lang="fr-FR" dirty="0"/>
              <a:t>, label…)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0829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la </a:t>
            </a:r>
            <a:r>
              <a:rPr lang="fr-FR" dirty="0" err="1"/>
              <a:t>view</a:t>
            </a:r>
            <a:r>
              <a:rPr lang="fr-FR" dirty="0"/>
              <a:t> + </a:t>
            </a:r>
            <a:r>
              <a:rPr lang="fr-FR" dirty="0" err="1"/>
              <a:t>demo</a:t>
            </a:r>
            <a:r>
              <a:rPr lang="fr-FR" dirty="0"/>
              <a:t> iPad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2969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Codage du plan de vol: champ de texte pour écrire le programme, un DSL a été crée</a:t>
            </a:r>
          </a:p>
          <a:p>
            <a:r>
              <a:rPr lang="fr-FR" dirty="0"/>
              <a:t>Test du plan de vol : interpréteur dans le code de l’application</a:t>
            </a:r>
          </a:p>
          <a:p>
            <a:r>
              <a:rPr lang="fr-FR" dirty="0"/>
              <a:t>Exécution du plan de vol : le drone vole !!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6859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fonctionnalité: gestions plus précise des obstacles, relancer un vol en restant sur le </a:t>
            </a:r>
            <a:r>
              <a:rPr lang="fr-FR" dirty="0" err="1"/>
              <a:t>view</a:t>
            </a:r>
            <a:r>
              <a:rPr lang="fr-FR"/>
              <a:t>, latence </a:t>
            </a:r>
            <a:r>
              <a:rPr lang="fr-FR" dirty="0"/>
              <a:t>(land trop haut)</a:t>
            </a:r>
          </a:p>
          <a:p>
            <a:r>
              <a:rPr lang="fr-FR" dirty="0"/>
              <a:t>Design de l’application: améliorer l’aspect visuel</a:t>
            </a:r>
          </a:p>
          <a:p>
            <a:r>
              <a:rPr lang="fr-FR" dirty="0"/>
              <a:t>Calibrage du drone: précision des distances, arguments: unité de distance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0800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Moyen: découvrir la programmation avec une démonstration a travers une application utilisant un drone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8471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Avec un </a:t>
            </a:r>
            <a:r>
              <a:rPr lang="fr-FR" dirty="0" err="1"/>
              <a:t>dsl</a:t>
            </a:r>
            <a:r>
              <a:rPr lang="fr-FR" dirty="0"/>
              <a:t> intuitif sur tablette (instructions pour piloter le drone)</a:t>
            </a:r>
          </a:p>
          <a:p>
            <a:r>
              <a:rPr lang="fr-FR" dirty="0"/>
              <a:t>Application </a:t>
            </a:r>
            <a:r>
              <a:rPr lang="fr-FR" dirty="0" err="1"/>
              <a:t>ios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336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Implémenter un </a:t>
            </a:r>
            <a:r>
              <a:rPr lang="fr-FR" dirty="0" err="1"/>
              <a:t>interpreteur</a:t>
            </a:r>
            <a:r>
              <a:rPr lang="fr-FR" dirty="0"/>
              <a:t> pour vérifier le plan de vol (obstacles, zone limite, syntaxe, validité du plan de vol)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3401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Mise en pratique du vol du drone après succès des tests</a:t>
            </a:r>
          </a:p>
          <a:p>
            <a:r>
              <a:rPr lang="fr-FR" dirty="0"/>
              <a:t>Faire voler le drone, calibrer le drone (cohérence plan de vol/vol réel)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223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Travailler dans un cadre légal: respect des réglementations sur le vol d’un drone (zone autorisée…)</a:t>
            </a:r>
          </a:p>
          <a:p>
            <a:r>
              <a:rPr lang="fr-FR" dirty="0"/>
              <a:t>Préserver la sécurité des personnes: vol fiable (bouton emergency en cas de problème), éviter de voler près des gens</a:t>
            </a:r>
          </a:p>
          <a:p>
            <a:r>
              <a:rPr lang="fr-FR" dirty="0"/>
              <a:t>Préserver le matériel: matériel de qualité, équipement (protections)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1243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Réglementations du vol de drone autour de </a:t>
            </a:r>
            <a:r>
              <a:rPr lang="fr-FR" dirty="0" err="1"/>
              <a:t>genève</a:t>
            </a:r>
            <a:endParaRPr lang="fr-FR" dirty="0"/>
          </a:p>
          <a:p>
            <a:r>
              <a:rPr lang="fr-FR" dirty="0"/>
              <a:t>Rouge: proche de l’aéroport, vol interdit</a:t>
            </a:r>
          </a:p>
          <a:p>
            <a:r>
              <a:rPr lang="fr-FR" dirty="0"/>
              <a:t>Jaune: réserve d’oiseaux migrateurs, vol interdit</a:t>
            </a:r>
          </a:p>
          <a:p>
            <a:r>
              <a:rPr lang="fr-FR" dirty="0"/>
              <a:t>Bleu: limite d’altitude de 150m pour poids entre 0,5 et 30 kg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069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Caractéristiques du drone choisi</a:t>
            </a:r>
          </a:p>
          <a:p>
            <a:r>
              <a:rPr lang="fr-FR" dirty="0"/>
              <a:t>Nom: Parrot Bebop 2 (gamme Bebop)</a:t>
            </a:r>
          </a:p>
          <a:p>
            <a:r>
              <a:rPr lang="fr-FR" dirty="0"/>
              <a:t>Poids: 520 g </a:t>
            </a:r>
          </a:p>
          <a:p>
            <a:r>
              <a:rPr lang="fr-FR" dirty="0"/>
              <a:t>Autonomie: 2 batteries de ~25min</a:t>
            </a:r>
          </a:p>
          <a:p>
            <a:r>
              <a:rPr lang="fr-FR" dirty="0"/>
              <a:t>Transmission: Wi-Fi</a:t>
            </a:r>
          </a:p>
          <a:p>
            <a:r>
              <a:rPr lang="fr-FR" dirty="0"/>
              <a:t>Pièces détachés (hélices), programmable (on développe après)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31472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pistes pour l’interface de programmation</a:t>
            </a:r>
          </a:p>
          <a:p>
            <a:r>
              <a:rPr lang="fr-FR" dirty="0" err="1"/>
              <a:t>Blockly</a:t>
            </a:r>
            <a:r>
              <a:rPr lang="fr-FR" dirty="0"/>
              <a:t>: disponible sur </a:t>
            </a:r>
            <a:r>
              <a:rPr lang="fr-FR" dirty="0" err="1"/>
              <a:t>android</a:t>
            </a:r>
            <a:r>
              <a:rPr lang="fr-FR" dirty="0"/>
              <a:t> et iOS</a:t>
            </a:r>
          </a:p>
          <a:p>
            <a:r>
              <a:rPr lang="fr-FR" dirty="0" err="1"/>
              <a:t>Playground</a:t>
            </a:r>
            <a:r>
              <a:rPr lang="fr-FR" dirty="0"/>
              <a:t>: disponible sur iOS uniquement, langage: Swift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876-A6AF-4626-A192-832542106B7E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074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2559B-27AA-4468-B0A8-C38226B46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F48DEA-A43A-4628-A92D-C953B618A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ED9A74-406A-4159-AAB4-99A793AC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F0B036-43F3-4728-909F-EA54D24A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C87A04-5AE0-4872-B207-91B9FCB3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578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4A2D2-57E6-4760-A265-38366D6E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CC8C88-B4DB-4BFE-A86C-5DE129B1B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6131CF-DD01-44D0-B6D9-BA457E34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8CC9C-D5EE-4D36-AF89-5A1F3AE6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B5E1E-2EE5-4BA0-8AA9-4FF18780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872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1628E64-1D57-4250-8712-69174CF8D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DD4924-1655-42D1-B82B-3475D909B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8C6CAC-F46D-4D11-8B5B-312ACA16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CEE948-C260-48B6-AE88-00A561CD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40F0DF-9CF5-49B7-8402-4B9A0B9E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12702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12192000" cy="8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DEE04-E885-4A8B-A596-93FAC73F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4D08F-4D81-47FE-9940-EE65D723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55E3CD-E3F5-4540-86B5-ED898B4F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325198-011B-45A8-91B1-5178677C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0081B-4B05-48B7-9CB4-5A38CD04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9195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B774E-DB44-4EEF-958C-5BE04DB1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8FC915-22E6-4B05-B5FA-D40C4D4CE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F5DDF2-613D-4CBB-A9DD-FAF34384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43C35-11A9-44B1-AD04-2FF3576A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5D9F1-A36E-4818-AA08-41AE98DB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827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91CE0-D197-4614-97D3-75C86889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4ED8A-1394-4AE7-AD0D-B3567F5F5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6737EB-BF58-4707-8497-2873F7A63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13832F-CB0B-4BD8-B7F5-5EF593C6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F6CA09-E879-4000-AFF4-ED3C827B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DC6EEB-0A62-4015-9421-748D52E7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721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33B6C-963B-4D32-8C84-B44197BA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D658BA-9772-4F8D-86E7-FC10D604C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38D952-4BF6-4DC9-82E6-3E6294135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0FA1A0-D743-4281-A36C-B2D74BA96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31B92E-29A8-40F9-8BEB-95BC8E2B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08F117C-5765-4BAA-978A-D78E26D7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1BF6B2-857F-4A15-997A-510DF2B8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E7180F-C639-48DD-B86F-9F6DEE2C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0770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D198-F461-4EF5-B887-505EF9D8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E1B35E-CEDA-49EA-B9A0-955B133C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D27B71-36D1-4A06-B222-2DF85A57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11208A-7B67-4A45-BE76-8E3E2950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005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0AF963E-FDA5-46FD-8860-98F491641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500828E-6696-4C22-87FA-02C71D45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CF66C4-049C-4BD6-8F83-D2F4D4DA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853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597D5C-64C4-480E-B5AE-74F94FD0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DB48B0-1DA2-4D97-A0F3-29B826D4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77AA71-2D57-462E-8244-01224DB3F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FE3932-B8E3-4895-B4CE-EE8C69E0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4B7231-5D74-49FE-9F10-AE2F4CDC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A34ED7-AE4D-43A2-9DEE-A2E3CF65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6499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6AF6C-F2BD-4FD9-93A1-5A03B71A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E6D516-D60C-4B41-A6E0-FFD9CAC1F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43D383-F2F4-43B3-B4B0-98E2E9A24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E4BC64-C6A9-48D7-B3DE-E2359320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C7520-E00C-4801-B9D7-9AF4CD4E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C456A-2E39-4023-9055-E6831352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6361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5CF268-56DF-47F0-B6B9-21002F9D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AA5D56-96E2-40DE-B0E9-29AC80A4F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2D873F-EEFB-4BED-B408-F7437F1A9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C908C7-D470-48A6-BEE7-B779315A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3131EE-858D-4A76-A859-4B8D6A28C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199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5.sv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geo.admin.ch/?topic=aviation&amp;lang=fr&amp;bgLayer=ch.swisstopo.pixelkarte-grau&amp;layers=ch.bazl.einschraenkungen-drohnen&amp;layers_opacity=0.6&amp;E=2497558.33&amp;N=1122305.00&amp;zoom=4&amp;catalogNodes=137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F4C0B85-9352-47FB-B3C8-045F7326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20" y="2924480"/>
            <a:ext cx="3453373" cy="251520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D44A18-7CBE-4A87-96EF-4E03A927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5" y="1913765"/>
            <a:ext cx="3636736" cy="2424490"/>
          </a:xfrm>
          <a:prstGeom prst="rect">
            <a:avLst/>
          </a:prstGeom>
        </p:spPr>
      </p:pic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A616762-8DD4-406C-ADC8-8DB6B2167F46}"/>
              </a:ext>
            </a:extLst>
          </p:cNvPr>
          <p:cNvSpPr txBox="1">
            <a:spLocks/>
          </p:cNvSpPr>
          <p:nvPr/>
        </p:nvSpPr>
        <p:spPr>
          <a:xfrm>
            <a:off x="1524000" y="785896"/>
            <a:ext cx="9144000" cy="7458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Applications Informatiques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432973A-701C-4647-92E4-D477072DC8F7}"/>
              </a:ext>
            </a:extLst>
          </p:cNvPr>
          <p:cNvSpPr txBox="1">
            <a:spLocks/>
          </p:cNvSpPr>
          <p:nvPr/>
        </p:nvSpPr>
        <p:spPr>
          <a:xfrm>
            <a:off x="3215237" y="2540379"/>
            <a:ext cx="5761526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b="1" dirty="0"/>
              <a:t>Projet: </a:t>
            </a:r>
            <a:r>
              <a:rPr lang="fr-CH" dirty="0"/>
              <a:t> </a:t>
            </a:r>
          </a:p>
          <a:p>
            <a:pPr marL="0" indent="0" algn="ctr">
              <a:buNone/>
            </a:pPr>
            <a:r>
              <a:rPr lang="fr-CH" sz="3600" dirty="0"/>
              <a:t>Drone Control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5EEBF7-C097-4C56-AC8F-78CB20C25262}"/>
              </a:ext>
            </a:extLst>
          </p:cNvPr>
          <p:cNvSpPr txBox="1"/>
          <p:nvPr/>
        </p:nvSpPr>
        <p:spPr>
          <a:xfrm>
            <a:off x="2372633" y="4741474"/>
            <a:ext cx="744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dirty="0"/>
              <a:t>Marvin Fourastié  -  Patrick Sardinha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F0F682-6A64-4892-A7B6-46F0AAF97227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B9EE2-89D1-4813-B49C-0DFAE5CA18A5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Outils de programmation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200919-C23C-4B6F-9778-84E4043BB058}"/>
              </a:ext>
            </a:extLst>
          </p:cNvPr>
          <p:cNvSpPr txBox="1"/>
          <p:nvPr/>
        </p:nvSpPr>
        <p:spPr>
          <a:xfrm>
            <a:off x="11630025" y="5562600"/>
            <a:ext cx="4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10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B5F05DA7-B65E-4C0A-B3D4-CCCAD7BFD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9" y="2476588"/>
            <a:ext cx="4912784" cy="368458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0E3B34E2-E326-491F-8176-B0540AE4ACFD}"/>
              </a:ext>
            </a:extLst>
          </p:cNvPr>
          <p:cNvGrpSpPr/>
          <p:nvPr/>
        </p:nvGrpSpPr>
        <p:grpSpPr>
          <a:xfrm>
            <a:off x="897559" y="1717656"/>
            <a:ext cx="5086538" cy="3432860"/>
            <a:chOff x="897559" y="1717656"/>
            <a:chExt cx="5086538" cy="3432860"/>
          </a:xfrm>
        </p:grpSpPr>
        <p:sp>
          <p:nvSpPr>
            <p:cNvPr id="17" name="Espace réservé du contenu 10">
              <a:extLst>
                <a:ext uri="{FF2B5EF4-FFF2-40B4-BE49-F238E27FC236}">
                  <a16:creationId xmlns:a16="http://schemas.microsoft.com/office/drawing/2014/main" id="{F9F23153-75E3-4C6E-9798-D02EE207853A}"/>
                </a:ext>
              </a:extLst>
            </p:cNvPr>
            <p:cNvSpPr txBox="1">
              <a:spLocks/>
            </p:cNvSpPr>
            <p:nvPr/>
          </p:nvSpPr>
          <p:spPr>
            <a:xfrm>
              <a:off x="897559" y="1839327"/>
              <a:ext cx="5086538" cy="331118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FR" sz="3200" dirty="0" err="1">
                  <a:solidFill>
                    <a:schemeClr val="bg2">
                      <a:lumMod val="90000"/>
                    </a:schemeClr>
                  </a:solidFill>
                </a:rPr>
                <a:t>Blockly</a:t>
              </a:r>
              <a:endParaRPr lang="fr-FR" sz="3200" b="1" dirty="0">
                <a:solidFill>
                  <a:schemeClr val="bg2">
                    <a:lumMod val="90000"/>
                  </a:schemeClr>
                </a:solidFill>
              </a:endParaRPr>
            </a:p>
            <a:p>
              <a:pPr marL="914400" lvl="2" indent="0">
                <a:buNone/>
              </a:pPr>
              <a:r>
                <a:rPr lang="fr-FR" dirty="0">
                  <a:solidFill>
                    <a:srgbClr val="007E63"/>
                  </a:solidFill>
                </a:rPr>
                <a:t> 	</a:t>
              </a:r>
              <a:endParaRPr lang="fr-FR" dirty="0"/>
            </a:p>
            <a:p>
              <a:pPr marL="914400" lvl="2" indent="0">
                <a:buNone/>
              </a:pPr>
              <a:endParaRPr lang="fr-FR" dirty="0"/>
            </a:p>
            <a:p>
              <a:pPr marL="914400" lvl="2" indent="0">
                <a:buNone/>
              </a:pPr>
              <a:endParaRPr lang="fr-FR" dirty="0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CC87545-A942-4C62-BFBD-547E1D5FF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3480" y="1903266"/>
              <a:ext cx="485095" cy="485095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947A363-1FAD-4C69-B559-57910FE1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608" y="1717656"/>
              <a:ext cx="856313" cy="856313"/>
            </a:xfrm>
            <a:prstGeom prst="rect">
              <a:avLst/>
            </a:prstGeom>
          </p:spPr>
        </p:pic>
      </p:grp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2ADDE8A3-4D21-4A58-B60A-B34CCF3A5A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l="49688" t="44608"/>
          <a:stretch/>
        </p:blipFill>
        <p:spPr>
          <a:xfrm>
            <a:off x="6531588" y="2505075"/>
            <a:ext cx="4464411" cy="368458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D14DD9B-A1DC-47CB-9148-8080E43C6E98}"/>
              </a:ext>
            </a:extLst>
          </p:cNvPr>
          <p:cNvGrpSpPr/>
          <p:nvPr/>
        </p:nvGrpSpPr>
        <p:grpSpPr>
          <a:xfrm>
            <a:off x="6531588" y="1768242"/>
            <a:ext cx="2910098" cy="584775"/>
            <a:chOff x="1227909" y="2124891"/>
            <a:chExt cx="2910098" cy="584775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4531AF-991B-4751-A270-941B882A2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115" b="18499"/>
            <a:stretch/>
          </p:blipFill>
          <p:spPr>
            <a:xfrm>
              <a:off x="3281694" y="2195976"/>
              <a:ext cx="856313" cy="493200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BB54B32-8C6B-442C-9596-1B3DBA8EDEEB}"/>
                </a:ext>
              </a:extLst>
            </p:cNvPr>
            <p:cNvSpPr txBox="1"/>
            <p:nvPr/>
          </p:nvSpPr>
          <p:spPr>
            <a:xfrm>
              <a:off x="1227909" y="2124891"/>
              <a:ext cx="2481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err="1">
                  <a:solidFill>
                    <a:srgbClr val="007E63"/>
                  </a:solidFill>
                </a:rPr>
                <a:t>Playground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45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8F494D3-A7A2-4722-B560-67F68C49DE5F}"/>
              </a:ext>
            </a:extLst>
          </p:cNvPr>
          <p:cNvSpPr txBox="1">
            <a:spLocks/>
          </p:cNvSpPr>
          <p:nvPr/>
        </p:nvSpPr>
        <p:spPr>
          <a:xfrm>
            <a:off x="897559" y="726223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CH" sz="6000" b="1" i="1" dirty="0">
              <a:solidFill>
                <a:srgbClr val="007E63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8B6A71A-98E9-4032-93C9-836605F65237}"/>
              </a:ext>
            </a:extLst>
          </p:cNvPr>
          <p:cNvSpPr txBox="1">
            <a:spLocks/>
          </p:cNvSpPr>
          <p:nvPr/>
        </p:nvSpPr>
        <p:spPr>
          <a:xfrm>
            <a:off x="836015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 err="1">
                <a:solidFill>
                  <a:srgbClr val="007E63"/>
                </a:solidFill>
              </a:rPr>
              <a:t>Playground</a:t>
            </a:r>
            <a:endParaRPr lang="fr-CH" sz="6000" b="1" i="1" dirty="0">
              <a:solidFill>
                <a:srgbClr val="007E63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405606-FEC5-4FDF-A54B-883592F0157C}"/>
              </a:ext>
            </a:extLst>
          </p:cNvPr>
          <p:cNvSpPr txBox="1"/>
          <p:nvPr/>
        </p:nvSpPr>
        <p:spPr>
          <a:xfrm>
            <a:off x="11630025" y="5562600"/>
            <a:ext cx="43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11</a:t>
            </a:r>
          </a:p>
        </p:txBody>
      </p:sp>
      <p:pic>
        <p:nvPicPr>
          <p:cNvPr id="6" name="video_ex_parrot">
            <a:hlinkClick r:id="" action="ppaction://media"/>
            <a:extLst>
              <a:ext uri="{FF2B5EF4-FFF2-40B4-BE49-F238E27FC236}">
                <a16:creationId xmlns:a16="http://schemas.microsoft.com/office/drawing/2014/main" id="{B5F4F782-F6D9-4CAD-919A-10A714AC1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4230" y="1253301"/>
            <a:ext cx="8500452" cy="47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0BFF51-DD97-4C5C-971B-2FFFC7FB1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0" b="38871"/>
          <a:stretch/>
        </p:blipFill>
        <p:spPr>
          <a:xfrm>
            <a:off x="1952310" y="1294040"/>
            <a:ext cx="8287380" cy="426856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08FD70D0-BF19-4BFF-9CC9-589DCF7F5FFB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 err="1">
                <a:solidFill>
                  <a:srgbClr val="007E63"/>
                </a:solidFill>
              </a:rPr>
              <a:t>Playground</a:t>
            </a:r>
            <a:r>
              <a:rPr lang="fr-CH" sz="6000" b="1" i="1" dirty="0">
                <a:solidFill>
                  <a:srgbClr val="007E63"/>
                </a:solidFill>
              </a:rPr>
              <a:t>: Parrot Education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8873B8-2441-48AA-8356-A50BB9EF0D08}"/>
              </a:ext>
            </a:extLst>
          </p:cNvPr>
          <p:cNvSpPr txBox="1"/>
          <p:nvPr/>
        </p:nvSpPr>
        <p:spPr>
          <a:xfrm>
            <a:off x="11630025" y="5562600"/>
            <a:ext cx="4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E9932-7F22-43B7-8220-C4C749F1CBCA}"/>
              </a:ext>
            </a:extLst>
          </p:cNvPr>
          <p:cNvSpPr/>
          <p:nvPr/>
        </p:nvSpPr>
        <p:spPr>
          <a:xfrm>
            <a:off x="572400" y="613440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fr-CH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pPr lvl="0"/>
            <a:r>
              <a:rPr lang="fr-CH" sz="16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1C61831-BF92-4FCD-907F-3E749CE404C4}"/>
              </a:ext>
            </a:extLst>
          </p:cNvPr>
          <p:cNvGrpSpPr/>
          <p:nvPr/>
        </p:nvGrpSpPr>
        <p:grpSpPr>
          <a:xfrm>
            <a:off x="2524965" y="4038600"/>
            <a:ext cx="6807547" cy="1552890"/>
            <a:chOff x="2524965" y="4038600"/>
            <a:chExt cx="6807547" cy="1552890"/>
          </a:xfrm>
        </p:grpSpPr>
        <p:pic>
          <p:nvPicPr>
            <p:cNvPr id="10" name="Graphique 9" descr="Panneau d’interdiction">
              <a:extLst>
                <a:ext uri="{FF2B5EF4-FFF2-40B4-BE49-F238E27FC236}">
                  <a16:creationId xmlns:a16="http://schemas.microsoft.com/office/drawing/2014/main" id="{9EC97FD4-D157-42F7-9162-8B6F606E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4965" y="4038600"/>
              <a:ext cx="1552890" cy="1552890"/>
            </a:xfrm>
            <a:prstGeom prst="rect">
              <a:avLst/>
            </a:prstGeom>
          </p:spPr>
        </p:pic>
        <p:pic>
          <p:nvPicPr>
            <p:cNvPr id="11" name="Graphique 10" descr="Panneau d’interdiction">
              <a:extLst>
                <a:ext uri="{FF2B5EF4-FFF2-40B4-BE49-F238E27FC236}">
                  <a16:creationId xmlns:a16="http://schemas.microsoft.com/office/drawing/2014/main" id="{6F0473C9-5ACB-42A0-83E4-C40847479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19555" y="4038600"/>
              <a:ext cx="1552890" cy="1552890"/>
            </a:xfrm>
            <a:prstGeom prst="rect">
              <a:avLst/>
            </a:prstGeom>
          </p:spPr>
        </p:pic>
        <p:pic>
          <p:nvPicPr>
            <p:cNvPr id="12" name="Graphique 11" descr="Panneau d’interdiction">
              <a:extLst>
                <a:ext uri="{FF2B5EF4-FFF2-40B4-BE49-F238E27FC236}">
                  <a16:creationId xmlns:a16="http://schemas.microsoft.com/office/drawing/2014/main" id="{A3911AEE-032E-4FF3-8EDE-694F77DA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79622" y="4038600"/>
              <a:ext cx="1552890" cy="1552890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968261CF-95E3-4E28-B74C-A5714B51F7B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99CC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3" y="1589970"/>
            <a:ext cx="5246253" cy="2376799"/>
          </a:xfrm>
          <a:prstGeom prst="rect">
            <a:avLst/>
          </a:prstGeom>
          <a:solidFill>
            <a:srgbClr val="A9E1FF"/>
          </a:solidFill>
          <a:ln>
            <a:solidFill>
              <a:srgbClr val="A7E6FF"/>
            </a:solidFill>
          </a:ln>
        </p:spPr>
      </p:pic>
    </p:spTree>
    <p:extLst>
      <p:ext uri="{BB962C8B-B14F-4D97-AF65-F5344CB8AC3E}">
        <p14:creationId xmlns:p14="http://schemas.microsoft.com/office/powerpoint/2010/main" val="37028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4">
            <a:extLst>
              <a:ext uri="{FF2B5EF4-FFF2-40B4-BE49-F238E27FC236}">
                <a16:creationId xmlns:a16="http://schemas.microsoft.com/office/drawing/2014/main" id="{B9DC6336-BE16-4D9C-8B82-235338A5D38A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C35AAB-71C6-4415-A4EB-95F088BF8ECD}"/>
              </a:ext>
            </a:extLst>
          </p:cNvPr>
          <p:cNvSpPr txBox="1"/>
          <p:nvPr/>
        </p:nvSpPr>
        <p:spPr>
          <a:xfrm>
            <a:off x="11630025" y="5562600"/>
            <a:ext cx="4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13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A97DA7F-A974-4B67-BEBE-902C717C1958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Utilisation du SDK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C6D97CE-A0A1-4516-BA42-1180C0C69EB8}"/>
              </a:ext>
            </a:extLst>
          </p:cNvPr>
          <p:cNvGrpSpPr/>
          <p:nvPr/>
        </p:nvGrpSpPr>
        <p:grpSpPr>
          <a:xfrm>
            <a:off x="4820873" y="2315834"/>
            <a:ext cx="6316815" cy="1867108"/>
            <a:chOff x="4820873" y="2315834"/>
            <a:chExt cx="6316815" cy="1867108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0C4F0B2C-75D7-4A86-9BA3-CEF4ACC736FF}"/>
                </a:ext>
              </a:extLst>
            </p:cNvPr>
            <p:cNvGrpSpPr/>
            <p:nvPr/>
          </p:nvGrpSpPr>
          <p:grpSpPr>
            <a:xfrm>
              <a:off x="8174775" y="2315834"/>
              <a:ext cx="2962913" cy="1867108"/>
              <a:chOff x="8183483" y="1966569"/>
              <a:chExt cx="2962913" cy="1867108"/>
            </a:xfrm>
          </p:grpSpPr>
          <p:pic>
            <p:nvPicPr>
              <p:cNvPr id="11" name="Graphique 10" descr="Wi-Fi">
                <a:extLst>
                  <a:ext uri="{FF2B5EF4-FFF2-40B4-BE49-F238E27FC236}">
                    <a16:creationId xmlns:a16="http://schemas.microsoft.com/office/drawing/2014/main" id="{7F057AD3-EEC4-43AF-BAF1-F5D88EC1D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07739" y="196656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4C4F7FAB-B7AD-4E4F-9339-465C76C83F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8238"/>
              <a:stretch/>
            </p:blipFill>
            <p:spPr>
              <a:xfrm>
                <a:off x="8183483" y="2675536"/>
                <a:ext cx="2962913" cy="1158141"/>
              </a:xfrm>
              <a:prstGeom prst="rect">
                <a:avLst/>
              </a:prstGeom>
            </p:spPr>
          </p:pic>
        </p:grpSp>
        <p:pic>
          <p:nvPicPr>
            <p:cNvPr id="9" name="Graphique 8" descr="Tablette">
              <a:extLst>
                <a:ext uri="{FF2B5EF4-FFF2-40B4-BE49-F238E27FC236}">
                  <a16:creationId xmlns:a16="http://schemas.microsoft.com/office/drawing/2014/main" id="{48B94013-FCD7-44BA-9B63-E642DE5B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0873" y="3148660"/>
              <a:ext cx="914400" cy="914400"/>
            </a:xfrm>
            <a:prstGeom prst="rect">
              <a:avLst/>
            </a:prstGeom>
          </p:spPr>
        </p:pic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7C7113F6-86C2-4F71-9CEE-13C456CC69A1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 flipV="1">
              <a:off x="5735273" y="3603872"/>
              <a:ext cx="2439502" cy="198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phique 19" descr="Satellite">
              <a:extLst>
                <a:ext uri="{FF2B5EF4-FFF2-40B4-BE49-F238E27FC236}">
                  <a16:creationId xmlns:a16="http://schemas.microsoft.com/office/drawing/2014/main" id="{7112BFFB-05D5-4B05-A3E4-54A5997B6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47471" y="2598628"/>
              <a:ext cx="661205" cy="661205"/>
            </a:xfrm>
            <a:prstGeom prst="rect">
              <a:avLst/>
            </a:prstGeom>
          </p:spPr>
        </p:pic>
      </p:grp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5CFE1B1E-3A90-4ED8-9BCA-97EDFB4D6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48101"/>
              </p:ext>
            </p:extLst>
          </p:nvPr>
        </p:nvGraphicFramePr>
        <p:xfrm>
          <a:off x="897559" y="2369539"/>
          <a:ext cx="2511969" cy="1721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1969">
                  <a:extLst>
                    <a:ext uri="{9D8B030D-6E8A-4147-A177-3AD203B41FA5}">
                      <a16:colId xmlns:a16="http://schemas.microsoft.com/office/drawing/2014/main" val="3468512589"/>
                    </a:ext>
                  </a:extLst>
                </a:gridCol>
              </a:tblGrid>
              <a:tr h="410749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DroneDiscoverer</a:t>
                      </a:r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38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fr-FR" sz="2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55490"/>
                  </a:ext>
                </a:extLst>
              </a:tr>
              <a:tr h="1138540">
                <a:tc>
                  <a:txBody>
                    <a:bodyPr/>
                    <a:lstStyle/>
                    <a:p>
                      <a:r>
                        <a:rPr lang="fr-FR" dirty="0" err="1"/>
                        <a:t>startDiscorery</a:t>
                      </a:r>
                      <a:r>
                        <a:rPr lang="fr-FR" dirty="0"/>
                        <a:t>()</a:t>
                      </a:r>
                    </a:p>
                    <a:p>
                      <a:r>
                        <a:rPr lang="fr-FR" dirty="0" err="1"/>
                        <a:t>stopDiscovery</a:t>
                      </a:r>
                      <a:r>
                        <a:rPr lang="fr-FR" dirty="0"/>
                        <a:t>()</a:t>
                      </a:r>
                    </a:p>
                    <a:p>
                      <a:endParaRPr lang="fr-FR" dirty="0"/>
                    </a:p>
                    <a:p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00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4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4">
            <a:extLst>
              <a:ext uri="{FF2B5EF4-FFF2-40B4-BE49-F238E27FC236}">
                <a16:creationId xmlns:a16="http://schemas.microsoft.com/office/drawing/2014/main" id="{B9DC6336-BE16-4D9C-8B82-235338A5D38A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C35AAB-71C6-4415-A4EB-95F088BF8ECD}"/>
              </a:ext>
            </a:extLst>
          </p:cNvPr>
          <p:cNvSpPr txBox="1"/>
          <p:nvPr/>
        </p:nvSpPr>
        <p:spPr>
          <a:xfrm>
            <a:off x="11630025" y="5562600"/>
            <a:ext cx="4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14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A97DA7F-A974-4B67-BEBE-902C717C1958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Utilisation du SDK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155DD4C2-D989-4C97-A343-EC104A224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69821"/>
              </p:ext>
            </p:extLst>
          </p:nvPr>
        </p:nvGraphicFramePr>
        <p:xfrm>
          <a:off x="1128337" y="1897745"/>
          <a:ext cx="2511969" cy="25138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1969">
                  <a:extLst>
                    <a:ext uri="{9D8B030D-6E8A-4147-A177-3AD203B41FA5}">
                      <a16:colId xmlns:a16="http://schemas.microsoft.com/office/drawing/2014/main" val="3468512589"/>
                    </a:ext>
                  </a:extLst>
                </a:gridCol>
              </a:tblGrid>
              <a:tr h="410749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BebopDrone</a:t>
                      </a:r>
                      <a:endParaRPr lang="fr-FR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38020"/>
                  </a:ext>
                </a:extLst>
              </a:tr>
              <a:tr h="211106">
                <a:tc>
                  <a:txBody>
                    <a:bodyPr/>
                    <a:lstStyle/>
                    <a:p>
                      <a:r>
                        <a:rPr lang="fr-FR" sz="1800" dirty="0"/>
                        <a:t>state</a:t>
                      </a:r>
                    </a:p>
                    <a:p>
                      <a:r>
                        <a:rPr lang="fr-FR" sz="1800" dirty="0" err="1"/>
                        <a:t>flyingState</a:t>
                      </a:r>
                      <a:endParaRPr lang="fr-FR" sz="1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355490"/>
                  </a:ext>
                </a:extLst>
              </a:tr>
              <a:tr h="1138540">
                <a:tc>
                  <a:txBody>
                    <a:bodyPr/>
                    <a:lstStyle/>
                    <a:p>
                      <a:r>
                        <a:rPr lang="fr-FR" dirty="0" err="1"/>
                        <a:t>takeOff</a:t>
                      </a:r>
                      <a:r>
                        <a:rPr lang="fr-FR" dirty="0"/>
                        <a:t>()</a:t>
                      </a:r>
                    </a:p>
                    <a:p>
                      <a:r>
                        <a:rPr lang="fr-FR" dirty="0"/>
                        <a:t>land()</a:t>
                      </a:r>
                    </a:p>
                    <a:p>
                      <a:r>
                        <a:rPr lang="fr-FR" dirty="0"/>
                        <a:t>emergency()</a:t>
                      </a:r>
                    </a:p>
                    <a:p>
                      <a:r>
                        <a:rPr lang="fr-FR" dirty="0"/>
                        <a:t>pilot(flag, roll, pitch, </a:t>
                      </a:r>
                      <a:r>
                        <a:rPr lang="fr-FR" dirty="0" err="1"/>
                        <a:t>yaw</a:t>
                      </a:r>
                      <a:r>
                        <a:rPr lang="fr-FR" dirty="0"/>
                        <a:t>, gaz, timestamp)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00590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D2AE042F-3F23-44BD-896D-C7E6ECA488B5}"/>
              </a:ext>
            </a:extLst>
          </p:cNvPr>
          <p:cNvGrpSpPr/>
          <p:nvPr/>
        </p:nvGrpSpPr>
        <p:grpSpPr>
          <a:xfrm>
            <a:off x="4702629" y="2163306"/>
            <a:ext cx="6361034" cy="2127908"/>
            <a:chOff x="4702629" y="2163306"/>
            <a:chExt cx="6361034" cy="2127908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9EC9683D-C552-4CAB-A271-5E010C78AEC5}"/>
                </a:ext>
              </a:extLst>
            </p:cNvPr>
            <p:cNvGrpSpPr/>
            <p:nvPr/>
          </p:nvGrpSpPr>
          <p:grpSpPr>
            <a:xfrm>
              <a:off x="4702629" y="2163306"/>
              <a:ext cx="6361034" cy="2127908"/>
              <a:chOff x="4889863" y="2200252"/>
              <a:chExt cx="6173800" cy="2001509"/>
            </a:xfrm>
          </p:grpSpPr>
          <p:pic>
            <p:nvPicPr>
              <p:cNvPr id="10" name="Graphique 9" descr="Tablette">
                <a:extLst>
                  <a:ext uri="{FF2B5EF4-FFF2-40B4-BE49-F238E27FC236}">
                    <a16:creationId xmlns:a16="http://schemas.microsoft.com/office/drawing/2014/main" id="{1EDC407D-36A0-4979-B8DF-3111721F1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89863" y="319846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que 11" descr="Discussion">
                <a:extLst>
                  <a:ext uri="{FF2B5EF4-FFF2-40B4-BE49-F238E27FC236}">
                    <a16:creationId xmlns:a16="http://schemas.microsoft.com/office/drawing/2014/main" id="{9825BC18-D63C-4EDF-A6F6-3CEEF26BC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569196" y="2200252"/>
                <a:ext cx="1201660" cy="1201660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BEA63B20-FCA8-477A-86D8-316CF2F8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171" t="40398"/>
              <a:stretch/>
            </p:blipFill>
            <p:spPr>
              <a:xfrm>
                <a:off x="8105959" y="3089864"/>
                <a:ext cx="2957704" cy="1111897"/>
              </a:xfrm>
              <a:prstGeom prst="rect">
                <a:avLst/>
              </a:prstGeom>
            </p:spPr>
          </p:pic>
          <p:pic>
            <p:nvPicPr>
              <p:cNvPr id="15" name="Graphique 14" descr="Wi-Fi">
                <a:extLst>
                  <a:ext uri="{FF2B5EF4-FFF2-40B4-BE49-F238E27FC236}">
                    <a16:creationId xmlns:a16="http://schemas.microsoft.com/office/drawing/2014/main" id="{C3970093-8B5B-4F11-9230-0DCC8209E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901994" y="2343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que 15" descr="Wi-Fi">
                <a:extLst>
                  <a:ext uri="{FF2B5EF4-FFF2-40B4-BE49-F238E27FC236}">
                    <a16:creationId xmlns:a16="http://schemas.microsoft.com/office/drawing/2014/main" id="{0EA17B52-07F2-4C00-A2EB-6DF150F56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27611" y="2343882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708F67DD-A937-4AA4-A116-FB22F5A3B3B7}"/>
                </a:ext>
              </a:extLst>
            </p:cNvPr>
            <p:cNvCxnSpPr/>
            <p:nvPr/>
          </p:nvCxnSpPr>
          <p:spPr>
            <a:xfrm flipV="1">
              <a:off x="5735273" y="3603872"/>
              <a:ext cx="2439502" cy="1988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8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9824CB6-D36E-49CB-8778-6CC7D883072E}"/>
              </a:ext>
            </a:extLst>
          </p:cNvPr>
          <p:cNvSpPr txBox="1"/>
          <p:nvPr/>
        </p:nvSpPr>
        <p:spPr>
          <a:xfrm>
            <a:off x="11630025" y="5562600"/>
            <a:ext cx="4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867946-5A20-4FA6-871D-A821598D976C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C3799E6-A287-4755-91AE-E577DCA23433}"/>
              </a:ext>
            </a:extLst>
          </p:cNvPr>
          <p:cNvSpPr txBox="1">
            <a:spLocks/>
          </p:cNvSpPr>
          <p:nvPr/>
        </p:nvSpPr>
        <p:spPr>
          <a:xfrm>
            <a:off x="897558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Objective C / Swift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1EBB37-132B-4520-A527-DB920496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8" y="2462211"/>
            <a:ext cx="1933575" cy="19335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12F36D-166F-423A-BFF8-ED9AD9FDE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142" y="2505072"/>
            <a:ext cx="1901626" cy="18907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D96B48E-5898-4907-9FA3-FCC728FAFB67}"/>
              </a:ext>
            </a:extLst>
          </p:cNvPr>
          <p:cNvCxnSpPr>
            <a:cxnSpLocks/>
          </p:cNvCxnSpPr>
          <p:nvPr/>
        </p:nvCxnSpPr>
        <p:spPr>
          <a:xfrm>
            <a:off x="4562763" y="3428998"/>
            <a:ext cx="30664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0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C1B7D75-1A2C-46F6-9855-26719E973145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039A0C9-410C-4EBA-9A95-22C1E87570A1}"/>
              </a:ext>
            </a:extLst>
          </p:cNvPr>
          <p:cNvSpPr txBox="1">
            <a:spLocks/>
          </p:cNvSpPr>
          <p:nvPr/>
        </p:nvSpPr>
        <p:spPr>
          <a:xfrm>
            <a:off x="897558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 err="1">
                <a:solidFill>
                  <a:srgbClr val="007E63"/>
                </a:solidFill>
              </a:rPr>
              <a:t>XCode</a:t>
            </a:r>
            <a:r>
              <a:rPr lang="fr-CH" sz="6000" b="1" i="1" dirty="0">
                <a:solidFill>
                  <a:srgbClr val="007E63"/>
                </a:solidFill>
              </a:rPr>
              <a:t> – Design App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CD2F14D-3FE6-4CA8-BB2B-7F1493A1057E}"/>
              </a:ext>
            </a:extLst>
          </p:cNvPr>
          <p:cNvSpPr txBox="1"/>
          <p:nvPr/>
        </p:nvSpPr>
        <p:spPr>
          <a:xfrm>
            <a:off x="11630025" y="5562600"/>
            <a:ext cx="4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16</a:t>
            </a:r>
          </a:p>
        </p:txBody>
      </p:sp>
      <p:pic>
        <p:nvPicPr>
          <p:cNvPr id="7" name="Image 6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DBFCACD6-BCEB-4ABA-96B9-F9B222EF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95" y="2338748"/>
            <a:ext cx="2228378" cy="2180503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C324FE8-C56F-4FDC-AA29-D046BE65E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4" t="27205" r="4167" b="26600"/>
          <a:stretch/>
        </p:blipFill>
        <p:spPr>
          <a:xfrm>
            <a:off x="7613129" y="1844962"/>
            <a:ext cx="2124364" cy="31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0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60FC9B-8DF1-4416-AC4E-38C0082FB339}"/>
              </a:ext>
            </a:extLst>
          </p:cNvPr>
          <p:cNvSpPr txBox="1"/>
          <p:nvPr/>
        </p:nvSpPr>
        <p:spPr>
          <a:xfrm>
            <a:off x="11630025" y="5562600"/>
            <a:ext cx="45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1D41B03-F295-44B7-92AF-CC94DE125651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F078E8-E428-489C-821B-5A87E947B119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Swift </a:t>
            </a:r>
            <a:r>
              <a:rPr lang="fr-CH" sz="6000" b="1" i="1" dirty="0" err="1">
                <a:solidFill>
                  <a:srgbClr val="007E63"/>
                </a:solidFill>
              </a:rPr>
              <a:t>Playground</a:t>
            </a:r>
            <a:endParaRPr lang="fr-CH" sz="6000" b="1" i="1" dirty="0">
              <a:solidFill>
                <a:srgbClr val="007E63"/>
              </a:solidFill>
            </a:endParaRPr>
          </a:p>
        </p:txBody>
      </p:sp>
      <p:pic>
        <p:nvPicPr>
          <p:cNvPr id="4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1FC46A7-0417-49AD-B7B1-628A0B161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53" y="0"/>
            <a:ext cx="8012893" cy="600967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D7F036-67C9-4501-8C3A-1FCB1BD2D8A3}"/>
              </a:ext>
            </a:extLst>
          </p:cNvPr>
          <p:cNvSpPr txBox="1"/>
          <p:nvPr/>
        </p:nvSpPr>
        <p:spPr>
          <a:xfrm>
            <a:off x="2295525" y="914400"/>
            <a:ext cx="33051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Takeoff()</a:t>
            </a:r>
          </a:p>
          <a:p>
            <a:pPr algn="ctr"/>
            <a:r>
              <a:rPr lang="fr-FR" sz="1600" dirty="0" err="1"/>
              <a:t>Forward</a:t>
            </a:r>
            <a:r>
              <a:rPr lang="fr-FR" sz="1600" dirty="0"/>
              <a:t>(2)</a:t>
            </a:r>
          </a:p>
          <a:p>
            <a:pPr algn="ctr"/>
            <a:r>
              <a:rPr lang="fr-FR" sz="1600" dirty="0"/>
              <a:t>Right(3)</a:t>
            </a:r>
          </a:p>
          <a:p>
            <a:pPr algn="ctr"/>
            <a:r>
              <a:rPr lang="fr-FR" sz="1600" dirty="0"/>
              <a:t>Land()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8228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658DD-9792-4F54-A0FE-839BE84795B8}"/>
              </a:ext>
            </a:extLst>
          </p:cNvPr>
          <p:cNvSpPr txBox="1">
            <a:spLocks/>
          </p:cNvSpPr>
          <p:nvPr/>
        </p:nvSpPr>
        <p:spPr>
          <a:xfrm>
            <a:off x="2564607" y="404807"/>
            <a:ext cx="7062786" cy="1151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Retour sur les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874EE-E572-4811-B469-4064381E83EC}"/>
              </a:ext>
            </a:extLst>
          </p:cNvPr>
          <p:cNvSpPr txBox="1">
            <a:spLocks/>
          </p:cNvSpPr>
          <p:nvPr/>
        </p:nvSpPr>
        <p:spPr>
          <a:xfrm>
            <a:off x="3125299" y="2566021"/>
            <a:ext cx="7062786" cy="3311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b="1" dirty="0"/>
              <a:t>Codage du plan de vol</a:t>
            </a:r>
          </a:p>
          <a:p>
            <a:pPr marL="457200" lvl="1" indent="0">
              <a:buNone/>
            </a:pPr>
            <a:endParaRPr lang="fr-CH" sz="2200" b="1" dirty="0"/>
          </a:p>
          <a:p>
            <a:pPr marL="0" indent="0">
              <a:buNone/>
            </a:pPr>
            <a:r>
              <a:rPr lang="fr-CH" b="1" dirty="0"/>
              <a:t>Test du plan de vol</a:t>
            </a:r>
          </a:p>
          <a:p>
            <a:pPr marL="457200" lvl="1" indent="0">
              <a:buNone/>
            </a:pPr>
            <a:endParaRPr lang="fr-CH" sz="2200" b="1" dirty="0"/>
          </a:p>
          <a:p>
            <a:pPr marL="0" indent="0">
              <a:buNone/>
            </a:pPr>
            <a:r>
              <a:rPr lang="fr-CH" b="1" dirty="0"/>
              <a:t>Exécution du plan de vol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4FBF88F2-55A1-41C8-95EA-5A94CCC2BAD9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798306-CA29-4303-BDAD-F2C3D28AC7C3}"/>
              </a:ext>
            </a:extLst>
          </p:cNvPr>
          <p:cNvSpPr txBox="1"/>
          <p:nvPr/>
        </p:nvSpPr>
        <p:spPr>
          <a:xfrm>
            <a:off x="11519555" y="5562600"/>
            <a:ext cx="49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18</a:t>
            </a:r>
          </a:p>
        </p:txBody>
      </p:sp>
      <p:pic>
        <p:nvPicPr>
          <p:cNvPr id="9" name="Graphique 8" descr="Coche">
            <a:extLst>
              <a:ext uri="{FF2B5EF4-FFF2-40B4-BE49-F238E27FC236}">
                <a16:creationId xmlns:a16="http://schemas.microsoft.com/office/drawing/2014/main" id="{9EDD6E93-A1B2-4631-B8FB-699FEC470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236" y="2469884"/>
            <a:ext cx="579435" cy="579435"/>
          </a:xfrm>
          <a:prstGeom prst="rect">
            <a:avLst/>
          </a:prstGeom>
        </p:spPr>
      </p:pic>
      <p:pic>
        <p:nvPicPr>
          <p:cNvPr id="10" name="Graphique 9" descr="Coche">
            <a:extLst>
              <a:ext uri="{FF2B5EF4-FFF2-40B4-BE49-F238E27FC236}">
                <a16:creationId xmlns:a16="http://schemas.microsoft.com/office/drawing/2014/main" id="{F7195F4B-DD23-44C9-92BD-ABADB882B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4607" y="3349664"/>
            <a:ext cx="579435" cy="579435"/>
          </a:xfrm>
          <a:prstGeom prst="rect">
            <a:avLst/>
          </a:prstGeom>
        </p:spPr>
      </p:pic>
      <p:pic>
        <p:nvPicPr>
          <p:cNvPr id="11" name="Graphique 10" descr="Coche">
            <a:extLst>
              <a:ext uri="{FF2B5EF4-FFF2-40B4-BE49-F238E27FC236}">
                <a16:creationId xmlns:a16="http://schemas.microsoft.com/office/drawing/2014/main" id="{2258A1C7-C956-4F61-A622-669D9AD88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4607" y="4229444"/>
            <a:ext cx="579435" cy="57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658DD-9792-4F54-A0FE-839BE84795B8}"/>
              </a:ext>
            </a:extLst>
          </p:cNvPr>
          <p:cNvSpPr txBox="1">
            <a:spLocks/>
          </p:cNvSpPr>
          <p:nvPr/>
        </p:nvSpPr>
        <p:spPr>
          <a:xfrm>
            <a:off x="2491978" y="448354"/>
            <a:ext cx="7208043" cy="1151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Améliorations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874EE-E572-4811-B469-4064381E83EC}"/>
              </a:ext>
            </a:extLst>
          </p:cNvPr>
          <p:cNvSpPr txBox="1">
            <a:spLocks/>
          </p:cNvSpPr>
          <p:nvPr/>
        </p:nvSpPr>
        <p:spPr>
          <a:xfrm>
            <a:off x="3125299" y="2566021"/>
            <a:ext cx="7062786" cy="3311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b="1" dirty="0"/>
              <a:t>Fonctionnalités</a:t>
            </a:r>
          </a:p>
          <a:p>
            <a:pPr marL="457200" lvl="1" indent="0">
              <a:buNone/>
            </a:pPr>
            <a:endParaRPr lang="fr-CH" sz="2200" b="1" dirty="0"/>
          </a:p>
          <a:p>
            <a:pPr marL="0" indent="0">
              <a:buNone/>
            </a:pPr>
            <a:r>
              <a:rPr lang="fr-CH" b="1" dirty="0"/>
              <a:t>Design de l’application</a:t>
            </a:r>
          </a:p>
          <a:p>
            <a:pPr marL="457200" lvl="1" indent="0">
              <a:buNone/>
            </a:pPr>
            <a:endParaRPr lang="fr-CH" sz="2200" b="1" dirty="0"/>
          </a:p>
          <a:p>
            <a:pPr marL="0" indent="0">
              <a:buNone/>
            </a:pPr>
            <a:r>
              <a:rPr lang="fr-CH" b="1" dirty="0"/>
              <a:t>Calibrage du drone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4FBF88F2-55A1-41C8-95EA-5A94CCC2BAD9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798306-CA29-4303-BDAD-F2C3D28AC7C3}"/>
              </a:ext>
            </a:extLst>
          </p:cNvPr>
          <p:cNvSpPr txBox="1"/>
          <p:nvPr/>
        </p:nvSpPr>
        <p:spPr>
          <a:xfrm>
            <a:off x="11519555" y="5562600"/>
            <a:ext cx="49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19</a:t>
            </a:r>
          </a:p>
        </p:txBody>
      </p:sp>
      <p:pic>
        <p:nvPicPr>
          <p:cNvPr id="7" name="Graphique 6" descr="Fermer">
            <a:extLst>
              <a:ext uri="{FF2B5EF4-FFF2-40B4-BE49-F238E27FC236}">
                <a16:creationId xmlns:a16="http://schemas.microsoft.com/office/drawing/2014/main" id="{314E65F3-978B-4F1D-9A27-CA65571E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982" y="2485489"/>
            <a:ext cx="613585" cy="613585"/>
          </a:xfrm>
          <a:prstGeom prst="rect">
            <a:avLst/>
          </a:prstGeom>
        </p:spPr>
      </p:pic>
      <p:pic>
        <p:nvPicPr>
          <p:cNvPr id="12" name="Graphique 11" descr="Fermer">
            <a:extLst>
              <a:ext uri="{FF2B5EF4-FFF2-40B4-BE49-F238E27FC236}">
                <a16:creationId xmlns:a16="http://schemas.microsoft.com/office/drawing/2014/main" id="{ECCE293C-D1B5-4ED6-9AF6-6D446A90F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981" y="3354552"/>
            <a:ext cx="613585" cy="613585"/>
          </a:xfrm>
          <a:prstGeom prst="rect">
            <a:avLst/>
          </a:prstGeom>
        </p:spPr>
      </p:pic>
      <p:pic>
        <p:nvPicPr>
          <p:cNvPr id="13" name="Graphique 12" descr="Fermer">
            <a:extLst>
              <a:ext uri="{FF2B5EF4-FFF2-40B4-BE49-F238E27FC236}">
                <a16:creationId xmlns:a16="http://schemas.microsoft.com/office/drawing/2014/main" id="{BD1114E2-54BA-4DA5-B566-F154971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980" y="4221615"/>
            <a:ext cx="613585" cy="6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B635455-63BF-4C16-9CD4-45CA0DAC91A3}"/>
              </a:ext>
            </a:extLst>
          </p:cNvPr>
          <p:cNvSpPr txBox="1">
            <a:spLocks/>
          </p:cNvSpPr>
          <p:nvPr/>
        </p:nvSpPr>
        <p:spPr>
          <a:xfrm>
            <a:off x="1524000" y="324000"/>
            <a:ext cx="9144000" cy="7458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Motivations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B8D50DD-9DDB-42AA-A4D4-A04DE960C76D}"/>
              </a:ext>
            </a:extLst>
          </p:cNvPr>
          <p:cNvSpPr txBox="1">
            <a:spLocks/>
          </p:cNvSpPr>
          <p:nvPr/>
        </p:nvSpPr>
        <p:spPr>
          <a:xfrm>
            <a:off x="3087272" y="2328287"/>
            <a:ext cx="7763608" cy="22014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sz="3200" dirty="0"/>
          </a:p>
          <a:p>
            <a:pPr marL="0" indent="0">
              <a:buNone/>
            </a:pPr>
            <a:r>
              <a:rPr lang="fr-CH" sz="3200" b="1" dirty="0">
                <a:solidFill>
                  <a:srgbClr val="007E63"/>
                </a:solidFill>
              </a:rPr>
              <a:t>Permettre à de jeunes étudiants de découvrir les sciences informatiques</a:t>
            </a:r>
            <a:endParaRPr lang="fr-CH" sz="2800" b="1" dirty="0"/>
          </a:p>
          <a:p>
            <a:pPr marL="457200" lvl="1" indent="0">
              <a:buNone/>
            </a:pPr>
            <a:endParaRPr lang="fr-CH" sz="2800" b="1" dirty="0"/>
          </a:p>
          <a:p>
            <a:pPr marL="457200" lvl="1" indent="0">
              <a:buNone/>
            </a:pPr>
            <a:endParaRPr lang="fr-CH" sz="28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A474617-894A-4F83-B2AA-F0C7B42EE0AD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2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2F177825-7878-480B-B940-57FAA1C8C859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</p:spTree>
    <p:extLst>
      <p:ext uri="{BB962C8B-B14F-4D97-AF65-F5344CB8AC3E}">
        <p14:creationId xmlns:p14="http://schemas.microsoft.com/office/powerpoint/2010/main" val="1756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1543FFE-C49D-4104-AEEA-486316164967}"/>
              </a:ext>
            </a:extLst>
          </p:cNvPr>
          <p:cNvSpPr txBox="1">
            <a:spLocks/>
          </p:cNvSpPr>
          <p:nvPr/>
        </p:nvSpPr>
        <p:spPr>
          <a:xfrm>
            <a:off x="3003918" y="360000"/>
            <a:ext cx="5941402" cy="1151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Objectifs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6EB489-7930-4DA8-9BB7-49C0CEC2F6AD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3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B123360-1F10-48F6-99BD-D8DA43BD4FA0}"/>
              </a:ext>
            </a:extLst>
          </p:cNvPr>
          <p:cNvGrpSpPr/>
          <p:nvPr/>
        </p:nvGrpSpPr>
        <p:grpSpPr>
          <a:xfrm>
            <a:off x="1625107" y="2811273"/>
            <a:ext cx="8941785" cy="1235453"/>
            <a:chOff x="1078773" y="2937253"/>
            <a:chExt cx="8941785" cy="1235453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CAC63962-A605-4059-9DE6-2B1BE390843F}"/>
                </a:ext>
              </a:extLst>
            </p:cNvPr>
            <p:cNvSpPr/>
            <p:nvPr/>
          </p:nvSpPr>
          <p:spPr>
            <a:xfrm>
              <a:off x="2290354" y="3587931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3CCA0BF-E4BC-45D7-A5D6-EB96A0C883BE}"/>
                </a:ext>
              </a:extLst>
            </p:cNvPr>
            <p:cNvSpPr/>
            <p:nvPr/>
          </p:nvSpPr>
          <p:spPr>
            <a:xfrm>
              <a:off x="8474518" y="3587931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E5993412-EBA6-47A0-BD06-6EA1EE490880}"/>
                </a:ext>
              </a:extLst>
            </p:cNvPr>
            <p:cNvSpPr/>
            <p:nvPr/>
          </p:nvSpPr>
          <p:spPr>
            <a:xfrm>
              <a:off x="5382436" y="3574497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672F2227-5781-4F9E-8ECB-29C3FBE5AA37}"/>
                </a:ext>
              </a:extLst>
            </p:cNvPr>
            <p:cNvCxnSpPr>
              <a:stCxn id="2" idx="6"/>
              <a:endCxn id="8" idx="2"/>
            </p:cNvCxnSpPr>
            <p:nvPr/>
          </p:nvCxnSpPr>
          <p:spPr>
            <a:xfrm flipV="1">
              <a:off x="2882537" y="3866885"/>
              <a:ext cx="2499899" cy="13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FD8FEA0-B61E-4970-A2C3-F47EC5C5B453}"/>
                </a:ext>
              </a:extLst>
            </p:cNvPr>
            <p:cNvCxnSpPr>
              <a:stCxn id="8" idx="6"/>
              <a:endCxn id="7" idx="2"/>
            </p:cNvCxnSpPr>
            <p:nvPr/>
          </p:nvCxnSpPr>
          <p:spPr>
            <a:xfrm>
              <a:off x="5974619" y="3866885"/>
              <a:ext cx="2499899" cy="13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A3960AA-1127-43D4-A208-F662140FCE9E}"/>
                </a:ext>
              </a:extLst>
            </p:cNvPr>
            <p:cNvSpPr/>
            <p:nvPr/>
          </p:nvSpPr>
          <p:spPr>
            <a:xfrm>
              <a:off x="2499360" y="3797586"/>
              <a:ext cx="174172" cy="1654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1F99832-5C4F-402B-B6A1-BE26B3FC41CD}"/>
                </a:ext>
              </a:extLst>
            </p:cNvPr>
            <p:cNvSpPr txBox="1"/>
            <p:nvPr/>
          </p:nvSpPr>
          <p:spPr>
            <a:xfrm>
              <a:off x="1078773" y="2958657"/>
              <a:ext cx="3015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/>
                <a:t>Codage du plan de vol </a:t>
              </a:r>
            </a:p>
            <a:p>
              <a:endParaRPr lang="fr-FR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8045129-1F8A-4CE4-B4B1-010DE0E53C6C}"/>
                </a:ext>
              </a:extLst>
            </p:cNvPr>
            <p:cNvSpPr txBox="1"/>
            <p:nvPr/>
          </p:nvSpPr>
          <p:spPr>
            <a:xfrm>
              <a:off x="4906045" y="2937253"/>
              <a:ext cx="154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>
                  <a:solidFill>
                    <a:schemeClr val="bg2">
                      <a:lumMod val="90000"/>
                    </a:schemeClr>
                  </a:solidFill>
                </a:rPr>
                <a:t>Test du vol</a:t>
              </a:r>
              <a:endParaRPr lang="fr-FR" sz="24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B16A9BA-025D-4CDF-BAF0-FDFAF5A53537}"/>
                </a:ext>
              </a:extLst>
            </p:cNvPr>
            <p:cNvSpPr txBox="1"/>
            <p:nvPr/>
          </p:nvSpPr>
          <p:spPr>
            <a:xfrm>
              <a:off x="7520660" y="2958657"/>
              <a:ext cx="2499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>
                  <a:solidFill>
                    <a:schemeClr val="bg2">
                      <a:lumMod val="90000"/>
                    </a:schemeClr>
                  </a:solidFill>
                </a:rPr>
                <a:t>Exécution du vol</a:t>
              </a:r>
            </a:p>
            <a:p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590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1543FFE-C49D-4104-AEEA-486316164967}"/>
              </a:ext>
            </a:extLst>
          </p:cNvPr>
          <p:cNvSpPr txBox="1">
            <a:spLocks/>
          </p:cNvSpPr>
          <p:nvPr/>
        </p:nvSpPr>
        <p:spPr>
          <a:xfrm>
            <a:off x="3000102" y="360000"/>
            <a:ext cx="5941402" cy="1151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Objectifs du projet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BE601E3-06B1-45C1-B8A0-CDE381B9BB1E}"/>
              </a:ext>
            </a:extLst>
          </p:cNvPr>
          <p:cNvSpPr txBox="1">
            <a:spLocks/>
          </p:cNvSpPr>
          <p:nvPr/>
        </p:nvSpPr>
        <p:spPr>
          <a:xfrm>
            <a:off x="1428206" y="1384663"/>
            <a:ext cx="9085195" cy="40828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CH" sz="3200" dirty="0">
              <a:solidFill>
                <a:srgbClr val="007E63"/>
              </a:solidFill>
            </a:endParaRPr>
          </a:p>
          <a:p>
            <a:pPr marL="457200" lvl="1" indent="0">
              <a:buNone/>
            </a:pPr>
            <a:endParaRPr lang="fr-CH" sz="2800" dirty="0">
              <a:solidFill>
                <a:srgbClr val="007E63"/>
              </a:solidFill>
            </a:endParaRPr>
          </a:p>
          <a:p>
            <a:pPr marL="457200" lvl="1" indent="0">
              <a:buNone/>
            </a:pPr>
            <a:r>
              <a:rPr lang="fr-CH" sz="2800" b="1" dirty="0"/>
              <a:t>			</a:t>
            </a:r>
          </a:p>
          <a:p>
            <a:pPr lvl="2"/>
            <a:endParaRPr lang="fr-CH" sz="2400" dirty="0"/>
          </a:p>
          <a:p>
            <a:pPr lvl="2"/>
            <a:endParaRPr lang="fr-CH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6EB489-7930-4DA8-9BB7-49C0CEC2F6AD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4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BB792B4-A6AE-4B5F-BB4B-837045451133}"/>
              </a:ext>
            </a:extLst>
          </p:cNvPr>
          <p:cNvGrpSpPr/>
          <p:nvPr/>
        </p:nvGrpSpPr>
        <p:grpSpPr>
          <a:xfrm>
            <a:off x="1625107" y="2808337"/>
            <a:ext cx="8941785" cy="1235453"/>
            <a:chOff x="1078773" y="2937253"/>
            <a:chExt cx="8941785" cy="1235453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CBA7CEBD-7A8A-4548-872E-DD0A05AFBD2F}"/>
                </a:ext>
              </a:extLst>
            </p:cNvPr>
            <p:cNvSpPr/>
            <p:nvPr/>
          </p:nvSpPr>
          <p:spPr>
            <a:xfrm>
              <a:off x="2290354" y="3587931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25ED02C-3C20-4FF4-AE3B-E443944B5588}"/>
                </a:ext>
              </a:extLst>
            </p:cNvPr>
            <p:cNvSpPr/>
            <p:nvPr/>
          </p:nvSpPr>
          <p:spPr>
            <a:xfrm>
              <a:off x="8474518" y="3587931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B42D6FB-45C2-4505-9CC1-0824EF23844C}"/>
                </a:ext>
              </a:extLst>
            </p:cNvPr>
            <p:cNvSpPr/>
            <p:nvPr/>
          </p:nvSpPr>
          <p:spPr>
            <a:xfrm>
              <a:off x="5382436" y="3574497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B0F07BEC-5F0B-4ACF-B66A-4D166FB7EAEA}"/>
                </a:ext>
              </a:extLst>
            </p:cNvPr>
            <p:cNvCxnSpPr>
              <a:stCxn id="18" idx="6"/>
              <a:endCxn id="20" idx="2"/>
            </p:cNvCxnSpPr>
            <p:nvPr/>
          </p:nvCxnSpPr>
          <p:spPr>
            <a:xfrm flipV="1">
              <a:off x="2882537" y="3866885"/>
              <a:ext cx="2499899" cy="13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57B2462E-EA17-4B9A-85A4-1DC361401AC2}"/>
                </a:ext>
              </a:extLst>
            </p:cNvPr>
            <p:cNvCxnSpPr>
              <a:stCxn id="20" idx="6"/>
              <a:endCxn id="19" idx="2"/>
            </p:cNvCxnSpPr>
            <p:nvPr/>
          </p:nvCxnSpPr>
          <p:spPr>
            <a:xfrm>
              <a:off x="5974619" y="3866885"/>
              <a:ext cx="2499899" cy="13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B5891FC-B297-4AAA-8F19-6485835279C5}"/>
                </a:ext>
              </a:extLst>
            </p:cNvPr>
            <p:cNvSpPr/>
            <p:nvPr/>
          </p:nvSpPr>
          <p:spPr>
            <a:xfrm>
              <a:off x="5591441" y="3781857"/>
              <a:ext cx="174172" cy="1654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5DD465E-789F-42A5-B23F-9686270313CF}"/>
                </a:ext>
              </a:extLst>
            </p:cNvPr>
            <p:cNvSpPr txBox="1"/>
            <p:nvPr/>
          </p:nvSpPr>
          <p:spPr>
            <a:xfrm>
              <a:off x="1078773" y="2958657"/>
              <a:ext cx="3015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>
                  <a:solidFill>
                    <a:schemeClr val="bg2">
                      <a:lumMod val="90000"/>
                    </a:schemeClr>
                  </a:solidFill>
                </a:rPr>
                <a:t>Codage du plan de vol </a:t>
              </a:r>
            </a:p>
            <a:p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5949CB92-CBA6-4F68-902F-13E56C44172F}"/>
                </a:ext>
              </a:extLst>
            </p:cNvPr>
            <p:cNvSpPr txBox="1"/>
            <p:nvPr/>
          </p:nvSpPr>
          <p:spPr>
            <a:xfrm>
              <a:off x="4906045" y="2937253"/>
              <a:ext cx="154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/>
                <a:t>Test du vol</a:t>
              </a:r>
              <a:endParaRPr lang="fr-FR" sz="24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D21CB61-A7B7-4CB4-B36A-3784ADD55EB2}"/>
                </a:ext>
              </a:extLst>
            </p:cNvPr>
            <p:cNvSpPr txBox="1"/>
            <p:nvPr/>
          </p:nvSpPr>
          <p:spPr>
            <a:xfrm>
              <a:off x="7520660" y="2958657"/>
              <a:ext cx="2499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>
                  <a:solidFill>
                    <a:schemeClr val="bg2">
                      <a:lumMod val="90000"/>
                    </a:schemeClr>
                  </a:solidFill>
                </a:rPr>
                <a:t>Exécution du vol</a:t>
              </a:r>
            </a:p>
            <a:p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844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1543FFE-C49D-4104-AEEA-486316164967}"/>
              </a:ext>
            </a:extLst>
          </p:cNvPr>
          <p:cNvSpPr txBox="1">
            <a:spLocks/>
          </p:cNvSpPr>
          <p:nvPr/>
        </p:nvSpPr>
        <p:spPr>
          <a:xfrm>
            <a:off x="3003918" y="360000"/>
            <a:ext cx="5941402" cy="1151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Objectifs du projet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6EB489-7930-4DA8-9BB7-49C0CEC2F6AD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5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C246B06-39D8-41B5-8086-5EAD33B910E5}"/>
              </a:ext>
            </a:extLst>
          </p:cNvPr>
          <p:cNvGrpSpPr/>
          <p:nvPr/>
        </p:nvGrpSpPr>
        <p:grpSpPr>
          <a:xfrm>
            <a:off x="1625107" y="2811273"/>
            <a:ext cx="8941785" cy="1235453"/>
            <a:chOff x="1078773" y="2937253"/>
            <a:chExt cx="8941785" cy="1235453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64B0094-D34E-469C-855E-E5F6767D99CB}"/>
                </a:ext>
              </a:extLst>
            </p:cNvPr>
            <p:cNvSpPr/>
            <p:nvPr/>
          </p:nvSpPr>
          <p:spPr>
            <a:xfrm>
              <a:off x="2290354" y="3587931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F63C89C-E328-46C8-9123-55D14B09575D}"/>
                </a:ext>
              </a:extLst>
            </p:cNvPr>
            <p:cNvSpPr/>
            <p:nvPr/>
          </p:nvSpPr>
          <p:spPr>
            <a:xfrm>
              <a:off x="8474518" y="3587931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FD398507-BA1C-4CC3-860B-5E3BEB14E86F}"/>
                </a:ext>
              </a:extLst>
            </p:cNvPr>
            <p:cNvSpPr/>
            <p:nvPr/>
          </p:nvSpPr>
          <p:spPr>
            <a:xfrm>
              <a:off x="5382436" y="3574497"/>
              <a:ext cx="592183" cy="5847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8A5D6451-72D7-4663-9E2B-F2026133E465}"/>
                </a:ext>
              </a:extLst>
            </p:cNvPr>
            <p:cNvCxnSpPr>
              <a:stCxn id="18" idx="6"/>
              <a:endCxn id="20" idx="2"/>
            </p:cNvCxnSpPr>
            <p:nvPr/>
          </p:nvCxnSpPr>
          <p:spPr>
            <a:xfrm flipV="1">
              <a:off x="2882537" y="3866885"/>
              <a:ext cx="2499899" cy="13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70587772-CCDF-482C-9EBD-13A573BA11E4}"/>
                </a:ext>
              </a:extLst>
            </p:cNvPr>
            <p:cNvCxnSpPr>
              <a:stCxn id="20" idx="6"/>
              <a:endCxn id="19" idx="2"/>
            </p:cNvCxnSpPr>
            <p:nvPr/>
          </p:nvCxnSpPr>
          <p:spPr>
            <a:xfrm>
              <a:off x="5974619" y="3866885"/>
              <a:ext cx="2499899" cy="13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3C43B021-818E-4C4F-BC7E-9988576DE39F}"/>
                </a:ext>
              </a:extLst>
            </p:cNvPr>
            <p:cNvSpPr/>
            <p:nvPr/>
          </p:nvSpPr>
          <p:spPr>
            <a:xfrm>
              <a:off x="8683523" y="3789654"/>
              <a:ext cx="174172" cy="1654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1417BED-7BC2-400B-A9E4-2069E0C29032}"/>
                </a:ext>
              </a:extLst>
            </p:cNvPr>
            <p:cNvSpPr txBox="1"/>
            <p:nvPr/>
          </p:nvSpPr>
          <p:spPr>
            <a:xfrm>
              <a:off x="1078773" y="2958657"/>
              <a:ext cx="3015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>
                  <a:solidFill>
                    <a:schemeClr val="bg2">
                      <a:lumMod val="90000"/>
                    </a:schemeClr>
                  </a:solidFill>
                </a:rPr>
                <a:t>Codage du plan de vol </a:t>
              </a:r>
            </a:p>
            <a:p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B24AF76-EED6-45C0-A386-2650A5C654FE}"/>
                </a:ext>
              </a:extLst>
            </p:cNvPr>
            <p:cNvSpPr txBox="1"/>
            <p:nvPr/>
          </p:nvSpPr>
          <p:spPr>
            <a:xfrm>
              <a:off x="4906045" y="2937253"/>
              <a:ext cx="1544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>
                  <a:solidFill>
                    <a:schemeClr val="bg2">
                      <a:lumMod val="90000"/>
                    </a:schemeClr>
                  </a:solidFill>
                </a:rPr>
                <a:t>Test du vol</a:t>
              </a:r>
              <a:endParaRPr lang="fr-FR" sz="2400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C76AB36-0D4E-4D69-A741-B88A0125CB93}"/>
                </a:ext>
              </a:extLst>
            </p:cNvPr>
            <p:cNvSpPr txBox="1"/>
            <p:nvPr/>
          </p:nvSpPr>
          <p:spPr>
            <a:xfrm>
              <a:off x="7520660" y="2958657"/>
              <a:ext cx="2499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2400" b="1" dirty="0"/>
                <a:t>Exécution du vol</a:t>
              </a:r>
            </a:p>
            <a:p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267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658DD-9792-4F54-A0FE-839BE84795B8}"/>
              </a:ext>
            </a:extLst>
          </p:cNvPr>
          <p:cNvSpPr txBox="1">
            <a:spLocks/>
          </p:cNvSpPr>
          <p:nvPr/>
        </p:nvSpPr>
        <p:spPr>
          <a:xfrm>
            <a:off x="3125299" y="360000"/>
            <a:ext cx="5941402" cy="11519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Enjeux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1874EE-E572-4811-B469-4064381E83EC}"/>
              </a:ext>
            </a:extLst>
          </p:cNvPr>
          <p:cNvSpPr txBox="1">
            <a:spLocks/>
          </p:cNvSpPr>
          <p:nvPr/>
        </p:nvSpPr>
        <p:spPr>
          <a:xfrm>
            <a:off x="3125299" y="2566021"/>
            <a:ext cx="7062786" cy="3311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b="1" dirty="0"/>
              <a:t>Travailler dans un cadre légal</a:t>
            </a:r>
          </a:p>
          <a:p>
            <a:pPr marL="457200" lvl="1" indent="0">
              <a:buNone/>
            </a:pPr>
            <a:endParaRPr lang="fr-CH" sz="2200" b="1" dirty="0"/>
          </a:p>
          <a:p>
            <a:pPr marL="0" indent="0">
              <a:buNone/>
            </a:pPr>
            <a:r>
              <a:rPr lang="fr-CH" b="1" dirty="0"/>
              <a:t>Préserver la sécurité des personnes</a:t>
            </a:r>
          </a:p>
          <a:p>
            <a:pPr marL="457200" lvl="1" indent="0">
              <a:buNone/>
            </a:pPr>
            <a:endParaRPr lang="fr-CH" sz="2200" b="1" dirty="0"/>
          </a:p>
          <a:p>
            <a:pPr marL="0" indent="0">
              <a:buNone/>
            </a:pPr>
            <a:r>
              <a:rPr lang="fr-CH" b="1" dirty="0"/>
              <a:t>Préserver le matériel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4FBF88F2-55A1-41C8-95EA-5A94CCC2BAD9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5798306-CA29-4303-BDAD-F2C3D28AC7C3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6492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5B3CEC8-C3B1-4F2A-8F65-6C0C9C93CA80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19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Législation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69815C-9750-4345-BEEE-03BC5A73E8FC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7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A5990101-8F43-4C84-B6BF-F0AC0110E60B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pic>
        <p:nvPicPr>
          <p:cNvPr id="8" name="Image 7">
            <a:hlinkClick r:id="rId3"/>
            <a:extLst>
              <a:ext uri="{FF2B5EF4-FFF2-40B4-BE49-F238E27FC236}">
                <a16:creationId xmlns:a16="http://schemas.microsoft.com/office/drawing/2014/main" id="{5D7C86C9-4EA6-4E58-A641-2340A265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595" y="1504959"/>
            <a:ext cx="7242810" cy="43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B29D676-6225-421C-A7C9-6E9C5CA2AB09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9641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Sélection du drone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3AD1E1-7DC4-4521-86FF-25429F24ADC7}"/>
              </a:ext>
            </a:extLst>
          </p:cNvPr>
          <p:cNvSpPr txBox="1"/>
          <p:nvPr/>
        </p:nvSpPr>
        <p:spPr>
          <a:xfrm>
            <a:off x="11630025" y="5562600"/>
            <a:ext cx="2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8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261A031-D658-4F51-8F65-3E0810B64795}"/>
              </a:ext>
            </a:extLst>
          </p:cNvPr>
          <p:cNvGrpSpPr/>
          <p:nvPr/>
        </p:nvGrpSpPr>
        <p:grpSpPr>
          <a:xfrm>
            <a:off x="4162888" y="2025049"/>
            <a:ext cx="3853867" cy="2673378"/>
            <a:chOff x="134911" y="1956868"/>
            <a:chExt cx="4264521" cy="278550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6855616-F015-4AED-8D55-C814CC7A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11" y="1956868"/>
              <a:ext cx="4264521" cy="181921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10FFF096-CD71-4EE1-B193-8045217D6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1" r="8958"/>
            <a:stretch/>
          </p:blipFill>
          <p:spPr>
            <a:xfrm>
              <a:off x="989601" y="3224867"/>
              <a:ext cx="2555139" cy="1517507"/>
            </a:xfrm>
            <a:prstGeom prst="rect">
              <a:avLst/>
            </a:prstGeom>
          </p:spPr>
        </p:pic>
      </p:grpSp>
      <p:pic>
        <p:nvPicPr>
          <p:cNvPr id="11" name="Graphique 10" descr="Wi-Fi">
            <a:extLst>
              <a:ext uri="{FF2B5EF4-FFF2-40B4-BE49-F238E27FC236}">
                <a16:creationId xmlns:a16="http://schemas.microsoft.com/office/drawing/2014/main" id="{B27293C6-0FDB-4850-AE28-34D3E64EE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9820" y="4611137"/>
            <a:ext cx="1080000" cy="1080000"/>
          </a:xfrm>
          <a:prstGeom prst="rect">
            <a:avLst/>
          </a:prstGeom>
        </p:spPr>
      </p:pic>
      <p:pic>
        <p:nvPicPr>
          <p:cNvPr id="7" name="Graphique 6" descr="Engrenages">
            <a:extLst>
              <a:ext uri="{FF2B5EF4-FFF2-40B4-BE49-F238E27FC236}">
                <a16:creationId xmlns:a16="http://schemas.microsoft.com/office/drawing/2014/main" id="{6C2B46E1-96B5-4428-B3AA-18F2B2EE4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26680" y="2784805"/>
            <a:ext cx="914400" cy="91440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3A81B4-BBF4-40AD-A98B-0E809FCEB0A5}"/>
              </a:ext>
            </a:extLst>
          </p:cNvPr>
          <p:cNvGrpSpPr/>
          <p:nvPr/>
        </p:nvGrpSpPr>
        <p:grpSpPr>
          <a:xfrm>
            <a:off x="8585320" y="2593362"/>
            <a:ext cx="1080000" cy="1188643"/>
            <a:chOff x="8585320" y="2593362"/>
            <a:chExt cx="1080000" cy="1188643"/>
          </a:xfrm>
        </p:grpSpPr>
        <p:pic>
          <p:nvPicPr>
            <p:cNvPr id="13" name="Graphique 12" descr="Batterie pleine">
              <a:extLst>
                <a:ext uri="{FF2B5EF4-FFF2-40B4-BE49-F238E27FC236}">
                  <a16:creationId xmlns:a16="http://schemas.microsoft.com/office/drawing/2014/main" id="{1AC3DFE5-DBF5-407A-AD85-3AC2013E8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85320" y="2702005"/>
              <a:ext cx="1080000" cy="10800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E2FC4BD-0D5A-43B9-B52D-66CB4DB29F3B}"/>
                </a:ext>
              </a:extLst>
            </p:cNvPr>
            <p:cNvSpPr txBox="1"/>
            <p:nvPr/>
          </p:nvSpPr>
          <p:spPr>
            <a:xfrm>
              <a:off x="8665871" y="2593362"/>
              <a:ext cx="829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25 min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2EFE4CF-90AF-469F-8441-02E9FC61CA90}"/>
              </a:ext>
            </a:extLst>
          </p:cNvPr>
          <p:cNvGrpSpPr/>
          <p:nvPr/>
        </p:nvGrpSpPr>
        <p:grpSpPr>
          <a:xfrm>
            <a:off x="5549820" y="1050999"/>
            <a:ext cx="1080000" cy="1263612"/>
            <a:chOff x="5549820" y="1050999"/>
            <a:chExt cx="1080000" cy="1263612"/>
          </a:xfrm>
        </p:grpSpPr>
        <p:pic>
          <p:nvPicPr>
            <p:cNvPr id="14" name="Graphique 13" descr="Balance">
              <a:extLst>
                <a:ext uri="{FF2B5EF4-FFF2-40B4-BE49-F238E27FC236}">
                  <a16:creationId xmlns:a16="http://schemas.microsoft.com/office/drawing/2014/main" id="{F473859E-65C8-417B-B323-C70A1A615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49820" y="1350459"/>
              <a:ext cx="1080000" cy="96415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E43879D-5EEC-4E58-ABA1-1ADE00C3FA3C}"/>
                </a:ext>
              </a:extLst>
            </p:cNvPr>
            <p:cNvSpPr txBox="1"/>
            <p:nvPr/>
          </p:nvSpPr>
          <p:spPr>
            <a:xfrm>
              <a:off x="5741006" y="105099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520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01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CB9EE2-89D1-4813-B49C-0DFAE5CA18A5}"/>
              </a:ext>
            </a:extLst>
          </p:cNvPr>
          <p:cNvSpPr txBox="1">
            <a:spLocks/>
          </p:cNvSpPr>
          <p:nvPr/>
        </p:nvSpPr>
        <p:spPr>
          <a:xfrm>
            <a:off x="897559" y="360000"/>
            <a:ext cx="10396882" cy="11581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6000" b="1" i="1" dirty="0">
                <a:solidFill>
                  <a:srgbClr val="007E63"/>
                </a:solidFill>
              </a:rPr>
              <a:t>Outils de programmation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C200919-C23C-4B6F-9778-84E4043BB058}"/>
              </a:ext>
            </a:extLst>
          </p:cNvPr>
          <p:cNvSpPr txBox="1"/>
          <p:nvPr/>
        </p:nvSpPr>
        <p:spPr>
          <a:xfrm>
            <a:off x="11630025" y="5562600"/>
            <a:ext cx="49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9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97C32FF6-866D-47C2-AB51-97C99BE4F479}"/>
              </a:ext>
            </a:extLst>
          </p:cNvPr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FACULTÉ DES SCIENCES</a:t>
            </a:r>
          </a:p>
          <a:p>
            <a:r>
              <a:rPr lang="fr-CH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 INFORMATIQUES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B5F05DA7-B65E-4C0A-B3D4-CCCAD7BFD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9" y="2476588"/>
            <a:ext cx="4912784" cy="3684588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3F4A33C9-2349-4703-9720-A9A638EB5E4F}"/>
              </a:ext>
            </a:extLst>
          </p:cNvPr>
          <p:cNvGrpSpPr/>
          <p:nvPr/>
        </p:nvGrpSpPr>
        <p:grpSpPr>
          <a:xfrm>
            <a:off x="897559" y="1717656"/>
            <a:ext cx="5086538" cy="3432860"/>
            <a:chOff x="572427" y="2005643"/>
            <a:chExt cx="5086538" cy="3432860"/>
          </a:xfrm>
        </p:grpSpPr>
        <p:sp>
          <p:nvSpPr>
            <p:cNvPr id="17" name="Espace réservé du contenu 10">
              <a:extLst>
                <a:ext uri="{FF2B5EF4-FFF2-40B4-BE49-F238E27FC236}">
                  <a16:creationId xmlns:a16="http://schemas.microsoft.com/office/drawing/2014/main" id="{F9F23153-75E3-4C6E-9798-D02EE207853A}"/>
                </a:ext>
              </a:extLst>
            </p:cNvPr>
            <p:cNvSpPr txBox="1">
              <a:spLocks/>
            </p:cNvSpPr>
            <p:nvPr/>
          </p:nvSpPr>
          <p:spPr>
            <a:xfrm>
              <a:off x="572427" y="2127314"/>
              <a:ext cx="5086538" cy="331118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FR" sz="3200" dirty="0" err="1">
                  <a:solidFill>
                    <a:srgbClr val="007E63"/>
                  </a:solidFill>
                </a:rPr>
                <a:t>Blockly</a:t>
              </a:r>
              <a:endParaRPr lang="fr-FR" sz="3200" b="1" dirty="0">
                <a:solidFill>
                  <a:srgbClr val="007E63"/>
                </a:solidFill>
              </a:endParaRPr>
            </a:p>
            <a:p>
              <a:pPr marL="914400" lvl="2" indent="0">
                <a:buNone/>
              </a:pPr>
              <a:r>
                <a:rPr lang="fr-FR" dirty="0">
                  <a:solidFill>
                    <a:srgbClr val="007E63"/>
                  </a:solidFill>
                </a:rPr>
                <a:t> 	</a:t>
              </a:r>
              <a:endParaRPr lang="fr-FR" dirty="0"/>
            </a:p>
            <a:p>
              <a:pPr marL="914400" lvl="2" indent="0">
                <a:buNone/>
              </a:pPr>
              <a:endParaRPr lang="fr-FR" dirty="0"/>
            </a:p>
            <a:p>
              <a:pPr marL="914400" lvl="2" indent="0">
                <a:buNone/>
              </a:pPr>
              <a:endParaRPr lang="fr-FR" dirty="0"/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CC87545-A942-4C62-BFBD-547E1D5FF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8348" y="2191253"/>
              <a:ext cx="485095" cy="485095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947A363-1FAD-4C69-B559-57910FE1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9476" y="2005643"/>
              <a:ext cx="856313" cy="856313"/>
            </a:xfrm>
            <a:prstGeom prst="rect">
              <a:avLst/>
            </a:prstGeom>
          </p:spPr>
        </p:pic>
      </p:grp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2ADDE8A3-4D21-4A58-B60A-B34CCF3A5A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l="49688" t="44608"/>
          <a:stretch/>
        </p:blipFill>
        <p:spPr>
          <a:xfrm>
            <a:off x="6531588" y="2505075"/>
            <a:ext cx="4464411" cy="368458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D14DD9B-A1DC-47CB-9148-8080E43C6E98}"/>
              </a:ext>
            </a:extLst>
          </p:cNvPr>
          <p:cNvGrpSpPr/>
          <p:nvPr/>
        </p:nvGrpSpPr>
        <p:grpSpPr>
          <a:xfrm>
            <a:off x="6531588" y="1768242"/>
            <a:ext cx="2910098" cy="584775"/>
            <a:chOff x="1227909" y="2124891"/>
            <a:chExt cx="2910098" cy="584775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4531AF-991B-4751-A270-941B882A2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115" b="18499"/>
            <a:stretch/>
          </p:blipFill>
          <p:spPr>
            <a:xfrm>
              <a:off x="3281694" y="2195976"/>
              <a:ext cx="856313" cy="493200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BB54B32-8C6B-442C-9596-1B3DBA8EDEEB}"/>
                </a:ext>
              </a:extLst>
            </p:cNvPr>
            <p:cNvSpPr txBox="1"/>
            <p:nvPr/>
          </p:nvSpPr>
          <p:spPr>
            <a:xfrm>
              <a:off x="1227909" y="2124891"/>
              <a:ext cx="2481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err="1">
                  <a:solidFill>
                    <a:srgbClr val="007E63"/>
                  </a:solidFill>
                </a:rPr>
                <a:t>Playground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9020652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3C0615-F573-49CB-B1F5-51D7E7CD42D3}">
  <we:reference id="wa104381063" version="1.0.0.0" store="fr-FR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803</Words>
  <Application>Microsoft Office PowerPoint</Application>
  <PresentationFormat>Grand écran</PresentationFormat>
  <Paragraphs>200</Paragraphs>
  <Slides>19</Slides>
  <Notes>19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Patrick</dc:creator>
  <cp:lastModifiedBy>Marvin FOURASTIE</cp:lastModifiedBy>
  <cp:revision>167</cp:revision>
  <dcterms:created xsi:type="dcterms:W3CDTF">2018-04-17T08:29:38Z</dcterms:created>
  <dcterms:modified xsi:type="dcterms:W3CDTF">2018-09-10T08:35:22Z</dcterms:modified>
</cp:coreProperties>
</file>